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553" r:id="rId2"/>
  </p:sldMasterIdLst>
  <p:notesMasterIdLst>
    <p:notesMasterId r:id="rId22"/>
  </p:notesMasterIdLst>
  <p:handoutMasterIdLst>
    <p:handoutMasterId r:id="rId23"/>
  </p:handoutMasterIdLst>
  <p:sldIdLst>
    <p:sldId id="373" r:id="rId3"/>
    <p:sldId id="452" r:id="rId4"/>
    <p:sldId id="455" r:id="rId5"/>
    <p:sldId id="456" r:id="rId6"/>
    <p:sldId id="472" r:id="rId7"/>
    <p:sldId id="473" r:id="rId8"/>
    <p:sldId id="457" r:id="rId9"/>
    <p:sldId id="459" r:id="rId10"/>
    <p:sldId id="458" r:id="rId11"/>
    <p:sldId id="468" r:id="rId12"/>
    <p:sldId id="451" r:id="rId13"/>
    <p:sldId id="453" r:id="rId14"/>
    <p:sldId id="462" r:id="rId15"/>
    <p:sldId id="466" r:id="rId16"/>
    <p:sldId id="454" r:id="rId17"/>
    <p:sldId id="470" r:id="rId18"/>
    <p:sldId id="471" r:id="rId19"/>
    <p:sldId id="469" r:id="rId20"/>
    <p:sldId id="465" r:id="rId21"/>
  </p:sldIdLst>
  <p:sldSz cx="10160000" cy="5715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6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u, Nan" initials="WN" lastIdx="1" clrIdx="0">
    <p:extLst>
      <p:ext uri="{19B8F6BF-5375-455C-9EA6-DF929625EA0E}">
        <p15:presenceInfo xmlns:p15="http://schemas.microsoft.com/office/powerpoint/2012/main" userId="Wu, N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0" autoAdjust="0"/>
    <p:restoredTop sz="90594" autoAdjust="0"/>
  </p:normalViewPr>
  <p:slideViewPr>
    <p:cSldViewPr>
      <p:cViewPr varScale="1">
        <p:scale>
          <a:sx n="174" d="100"/>
          <a:sy n="174" d="100"/>
        </p:scale>
        <p:origin x="912" y="168"/>
      </p:cViewPr>
      <p:guideLst>
        <p:guide orient="horz" pos="1806"/>
        <p:guide pos="3200"/>
      </p:guideLst>
    </p:cSldViewPr>
  </p:slideViewPr>
  <p:notesTextViewPr>
    <p:cViewPr>
      <p:scale>
        <a:sx n="140" d="100"/>
        <a:sy n="14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2" d="100"/>
          <a:sy n="122" d="100"/>
        </p:scale>
        <p:origin x="3096" y="192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6FE3CB-45D5-4E4F-8ADF-B30034A9FB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12C4-5759-BA45-9A5B-2B346684F9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3D4A4-D3FD-594D-9BC1-83F25A2A5288}" type="datetimeFigureOut">
              <a:rPr lang="en-US" smtClean="0"/>
              <a:t>10/25/22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17483-A304-EC4E-B91F-8FA1F2177A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EB570-CEFD-4C4D-A648-345547F7D2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B2B1D-C878-8F4D-A2A4-FFDF7780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49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475CB96-D812-CA4D-99A4-F81845D735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7EC53FE-7042-2F42-A588-423943D9C2F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5604" name="幻灯片图像占位符 3">
            <a:extLst>
              <a:ext uri="{FF2B5EF4-FFF2-40B4-BE49-F238E27FC236}">
                <a16:creationId xmlns:a16="http://schemas.microsoft.com/office/drawing/2014/main" id="{7AEC1C8D-6873-7743-A4C4-0D941EFACDBA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备注占位符 4">
            <a:extLst>
              <a:ext uri="{FF2B5EF4-FFF2-40B4-BE49-F238E27FC236}">
                <a16:creationId xmlns:a16="http://schemas.microsoft.com/office/drawing/2014/main" id="{820C0453-57CE-6A4F-A5B7-1C9F36A01078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43221B-6FB3-C44A-AF77-CA4967A8AF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55E242-B5FA-7C48-82C9-50FDC04874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CFBFFAF2-89AE-7649-8302-84C24BE926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>
            <a:extLst>
              <a:ext uri="{FF2B5EF4-FFF2-40B4-BE49-F238E27FC236}">
                <a16:creationId xmlns:a16="http://schemas.microsoft.com/office/drawing/2014/main" id="{839D41E3-49B1-7A4F-BB5F-D2141E00577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27650" name="备注占位符 2">
            <a:extLst>
              <a:ext uri="{FF2B5EF4-FFF2-40B4-BE49-F238E27FC236}">
                <a16:creationId xmlns:a16="http://schemas.microsoft.com/office/drawing/2014/main" id="{3194AB9C-106F-BE4B-9A48-61BD638C394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7651" name="灯片编号占位符 3">
            <a:extLst>
              <a:ext uri="{FF2B5EF4-FFF2-40B4-BE49-F238E27FC236}">
                <a16:creationId xmlns:a16="http://schemas.microsoft.com/office/drawing/2014/main" id="{000477D1-1B4A-C941-BD26-62A8631C6F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buFontTx/>
              <a:buNone/>
            </a:pPr>
            <a:fld id="{AE27B5F4-5D0C-B74C-9A51-42FA86823372}" type="slidenum">
              <a:rPr lang="zh-CN" altLang="en-US" smtClean="0"/>
              <a:pPr>
                <a:buFontTx/>
                <a:buNone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FFAF2-89AE-7649-8302-84C24BE92636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8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FFAF2-89AE-7649-8302-84C24BE92636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159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FFAF2-89AE-7649-8302-84C24BE92636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133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FFAF2-89AE-7649-8302-84C24BE92636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556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FFAF2-89AE-7649-8302-84C24BE92636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126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FFAF2-89AE-7649-8302-84C24BE92636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399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FFAF2-89AE-7649-8302-84C24BE92636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626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FFAF2-89AE-7649-8302-84C24BE92636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743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FFAF2-89AE-7649-8302-84C24BE92636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78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FFAF2-89AE-7649-8302-84C24BE92636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92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FFAF2-89AE-7649-8302-84C24BE92636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674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FFAF2-89AE-7649-8302-84C24BE92636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208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FFAF2-89AE-7649-8302-84C24BE92636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234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FFAF2-89AE-7649-8302-84C24BE92636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695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FFAF2-89AE-7649-8302-84C24BE92636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405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FFAF2-89AE-7649-8302-84C24BE92636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291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FFAF2-89AE-7649-8302-84C24BE92636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72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2000" y="1775365"/>
            <a:ext cx="8636000" cy="1225021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A86CA5-A64C-164D-B3C6-31BCEA68D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001" y="5297488"/>
            <a:ext cx="237066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A867B9-FAEC-0541-8E50-719737CCF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1335" y="5297488"/>
            <a:ext cx="3217333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851FDC-D2EA-BC40-BDFB-3B52CC87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8DA7FBF-F725-F746-A4D5-94354C8949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14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AF23E5-3CAF-B24F-86B7-4410267A4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001" y="5297488"/>
            <a:ext cx="237066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6359C4-48EC-6446-9638-543234F1C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1335" y="5297488"/>
            <a:ext cx="3217333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A951B9-B345-9541-8756-9AA3CA56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7241120B-8BBB-9641-95B2-0A60D9CC7E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63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6000" y="190500"/>
            <a:ext cx="2286000" cy="40640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1" y="190500"/>
            <a:ext cx="6688667" cy="406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086FDC-1BB8-0E46-86A4-CE56079F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001" y="5297488"/>
            <a:ext cx="237066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112BE6-FEE2-5845-94D8-EF7BAABB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1335" y="5297488"/>
            <a:ext cx="3217333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DABFBC-F366-4E4F-844A-796FD32C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6B42D7CF-D656-0049-9410-BBB60AD321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272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288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4185" y="5153472"/>
            <a:ext cx="2286000" cy="304271"/>
          </a:xfrm>
        </p:spPr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0267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2003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8890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6017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1586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4789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787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0BC75F-88FE-0A42-96A3-1C5926B595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001" y="5297488"/>
            <a:ext cx="237066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AA7FF-4B6A-7844-8149-350B9BF0C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1335" y="5297488"/>
            <a:ext cx="3217333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900306-9D15-C140-8FAD-0D1F28DF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F282D2A9-68D2-CF45-ADD2-9686CCA576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878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0712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0634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783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2571" y="3672427"/>
            <a:ext cx="8636000" cy="1135063"/>
          </a:xfrm>
          <a:prstGeom prst="rect">
            <a:avLst/>
          </a:prstGeom>
        </p:spPr>
        <p:txBody>
          <a:bodyPr anchor="t"/>
          <a:lstStyle>
            <a:lvl1pPr algn="l">
              <a:defRPr sz="3335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2571" y="2422261"/>
            <a:ext cx="86360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1pPr>
            <a:lvl2pPr marL="3809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62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3pPr>
            <a:lvl4pPr marL="1142944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4pPr>
            <a:lvl5pPr marL="1523924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5pPr>
            <a:lvl6pPr marL="1904906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6pPr>
            <a:lvl7pPr marL="2285886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7pPr>
            <a:lvl8pPr marL="2666867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8pPr>
            <a:lvl9pPr marL="3047848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77CE48-220D-B845-8F83-AA25F7B9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001" y="5297488"/>
            <a:ext cx="237066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7675BE-E504-9744-8F43-1BA1FFCC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1335" y="5297488"/>
            <a:ext cx="3217333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A9CCB6-D51B-B147-825C-F6B77022D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A53485-D20C-E942-98D4-601DCAD90B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2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111250"/>
            <a:ext cx="4487333" cy="3143250"/>
          </a:xfrm>
          <a:prstGeom prst="rect">
            <a:avLst/>
          </a:prstGeo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64668" y="1111250"/>
            <a:ext cx="4487333" cy="3143250"/>
          </a:xfrm>
          <a:prstGeom prst="rect">
            <a:avLst/>
          </a:prstGeo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557787-FC44-184B-B602-01D0ACB564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001" y="5297488"/>
            <a:ext cx="237066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DFBA22-6E95-8441-A52B-09BBB6EB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1335" y="5297488"/>
            <a:ext cx="3217333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7ACDCB-6861-A841-809C-EA2288CB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9D2E23D-6453-1E44-8E67-07EEFCE04C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04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6" y="1279268"/>
            <a:ext cx="4489097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1" indent="0">
              <a:buNone/>
              <a:defRPr sz="1665" b="1"/>
            </a:lvl2pPr>
            <a:lvl3pPr marL="761962" indent="0">
              <a:buNone/>
              <a:defRPr sz="1500" b="1"/>
            </a:lvl3pPr>
            <a:lvl4pPr marL="1142944" indent="0">
              <a:buNone/>
              <a:defRPr sz="1335" b="1"/>
            </a:lvl4pPr>
            <a:lvl5pPr marL="1523924" indent="0">
              <a:buNone/>
              <a:defRPr sz="1335" b="1"/>
            </a:lvl5pPr>
            <a:lvl6pPr marL="1904906" indent="0">
              <a:buNone/>
              <a:defRPr sz="1335" b="1"/>
            </a:lvl6pPr>
            <a:lvl7pPr marL="2285886" indent="0">
              <a:buNone/>
              <a:defRPr sz="1335" b="1"/>
            </a:lvl7pPr>
            <a:lvl8pPr marL="2666867" indent="0">
              <a:buNone/>
              <a:defRPr sz="1335" b="1"/>
            </a:lvl8pPr>
            <a:lvl9pPr marL="3047848" indent="0">
              <a:buNone/>
              <a:defRPr sz="1335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8006" y="1812396"/>
            <a:ext cx="4489097" cy="32927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61140" y="1279268"/>
            <a:ext cx="4490861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80981" indent="0">
              <a:buNone/>
              <a:defRPr sz="1665" b="1"/>
            </a:lvl2pPr>
            <a:lvl3pPr marL="761962" indent="0">
              <a:buNone/>
              <a:defRPr sz="1500" b="1"/>
            </a:lvl3pPr>
            <a:lvl4pPr marL="1142944" indent="0">
              <a:buNone/>
              <a:defRPr sz="1335" b="1"/>
            </a:lvl4pPr>
            <a:lvl5pPr marL="1523924" indent="0">
              <a:buNone/>
              <a:defRPr sz="1335" b="1"/>
            </a:lvl5pPr>
            <a:lvl6pPr marL="1904906" indent="0">
              <a:buNone/>
              <a:defRPr sz="1335" b="1"/>
            </a:lvl6pPr>
            <a:lvl7pPr marL="2285886" indent="0">
              <a:buNone/>
              <a:defRPr sz="1335" b="1"/>
            </a:lvl7pPr>
            <a:lvl8pPr marL="2666867" indent="0">
              <a:buNone/>
              <a:defRPr sz="1335" b="1"/>
            </a:lvl8pPr>
            <a:lvl9pPr marL="3047848" indent="0">
              <a:buNone/>
              <a:defRPr sz="1335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61140" y="1812396"/>
            <a:ext cx="4490861" cy="32927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10746A5-EDF0-3244-A91F-94E9F18A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001" y="5297488"/>
            <a:ext cx="237066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54D73FD-1F8E-914D-89F7-D8C5A400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1335" y="5297488"/>
            <a:ext cx="3217333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D77B9A6-BE1A-7742-BAE0-932F2A1C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BCD64656-0265-A148-8060-7B1B7A3832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44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727ABB-D829-1A43-B159-3B5EB60D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001" y="5297488"/>
            <a:ext cx="237066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A1E0693-9F20-9547-8ECE-E86FC31F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1335" y="5297488"/>
            <a:ext cx="3217333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A76AE3-7372-C145-B221-ED775514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6F6EEB6A-208F-BF49-A70E-E92A80DFF5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03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5AFE18-BB4C-0C46-8E64-453A964B2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001" y="5297488"/>
            <a:ext cx="237066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8CED93-7A79-AB4A-8886-216F5443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1335" y="5297488"/>
            <a:ext cx="3217333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9E5AD4-9172-2645-87EE-DDA41032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A03B5B5-0DF1-AC47-AF14-3C4B324BCA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62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1" y="227552"/>
            <a:ext cx="3342571" cy="968375"/>
          </a:xfrm>
          <a:prstGeom prst="rect">
            <a:avLst/>
          </a:prstGeo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72277" y="227542"/>
            <a:ext cx="5679723" cy="4877594"/>
          </a:xfrm>
          <a:prstGeom prst="rect">
            <a:avLst/>
          </a:prstGeo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001" y="1195920"/>
            <a:ext cx="3342571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5"/>
            </a:lvl1pPr>
            <a:lvl2pPr marL="380981" indent="0">
              <a:buNone/>
              <a:defRPr sz="1000"/>
            </a:lvl2pPr>
            <a:lvl3pPr marL="761962" indent="0">
              <a:buNone/>
              <a:defRPr sz="835"/>
            </a:lvl3pPr>
            <a:lvl4pPr marL="1142944" indent="0">
              <a:buNone/>
              <a:defRPr sz="750"/>
            </a:lvl4pPr>
            <a:lvl5pPr marL="1523924" indent="0">
              <a:buNone/>
              <a:defRPr sz="750"/>
            </a:lvl5pPr>
            <a:lvl6pPr marL="1904906" indent="0">
              <a:buNone/>
              <a:defRPr sz="750"/>
            </a:lvl6pPr>
            <a:lvl7pPr marL="2285886" indent="0">
              <a:buNone/>
              <a:defRPr sz="750"/>
            </a:lvl7pPr>
            <a:lvl8pPr marL="2666867" indent="0">
              <a:buNone/>
              <a:defRPr sz="750"/>
            </a:lvl8pPr>
            <a:lvl9pPr marL="3047848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3AF42B-D28F-704B-BDFD-613988181A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001" y="5297488"/>
            <a:ext cx="237066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A16FBF-6126-CE44-8DFE-7E6D59C7A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1335" y="5297488"/>
            <a:ext cx="3217333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0ACD22-AE28-0141-8F11-90C9B2FB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2652C32-67BF-B748-8A26-6BB82D01AC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91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  <a:prstGeom prst="rect">
            <a:avLst/>
          </a:prstGeo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5"/>
            </a:lvl1pPr>
            <a:lvl2pPr marL="380981" indent="0">
              <a:buNone/>
              <a:defRPr sz="2335"/>
            </a:lvl2pPr>
            <a:lvl3pPr marL="761962" indent="0">
              <a:buNone/>
              <a:defRPr sz="2000"/>
            </a:lvl3pPr>
            <a:lvl4pPr marL="1142944" indent="0">
              <a:buNone/>
              <a:defRPr sz="1665"/>
            </a:lvl4pPr>
            <a:lvl5pPr marL="1523924" indent="0">
              <a:buNone/>
              <a:defRPr sz="1665"/>
            </a:lvl5pPr>
            <a:lvl6pPr marL="1904906" indent="0">
              <a:buNone/>
              <a:defRPr sz="1665"/>
            </a:lvl6pPr>
            <a:lvl7pPr marL="2285886" indent="0">
              <a:buNone/>
              <a:defRPr sz="1665"/>
            </a:lvl7pPr>
            <a:lvl8pPr marL="2666867" indent="0">
              <a:buNone/>
              <a:defRPr sz="1665"/>
            </a:lvl8pPr>
            <a:lvl9pPr marL="3047848" indent="0">
              <a:buNone/>
              <a:defRPr sz="1665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65"/>
            </a:lvl1pPr>
            <a:lvl2pPr marL="380981" indent="0">
              <a:buNone/>
              <a:defRPr sz="1000"/>
            </a:lvl2pPr>
            <a:lvl3pPr marL="761962" indent="0">
              <a:buNone/>
              <a:defRPr sz="835"/>
            </a:lvl3pPr>
            <a:lvl4pPr marL="1142944" indent="0">
              <a:buNone/>
              <a:defRPr sz="750"/>
            </a:lvl4pPr>
            <a:lvl5pPr marL="1523924" indent="0">
              <a:buNone/>
              <a:defRPr sz="750"/>
            </a:lvl5pPr>
            <a:lvl6pPr marL="1904906" indent="0">
              <a:buNone/>
              <a:defRPr sz="750"/>
            </a:lvl6pPr>
            <a:lvl7pPr marL="2285886" indent="0">
              <a:buNone/>
              <a:defRPr sz="750"/>
            </a:lvl7pPr>
            <a:lvl8pPr marL="2666867" indent="0">
              <a:buNone/>
              <a:defRPr sz="750"/>
            </a:lvl8pPr>
            <a:lvl9pPr marL="3047848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94943-CFA9-AE49-91F7-7980568470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001" y="5297488"/>
            <a:ext cx="237066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222B9B-A077-2540-A557-C6F148A5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1335" y="5297488"/>
            <a:ext cx="3217333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457169-CD8A-4A47-A95D-FC2BF5542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81333" y="5297488"/>
            <a:ext cx="2370667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E94633A0-072A-4E4B-B673-432C2C9268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72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3.jpg">
            <a:extLst>
              <a:ext uri="{FF2B5EF4-FFF2-40B4-BE49-F238E27FC236}">
                <a16:creationId xmlns:a16="http://schemas.microsoft.com/office/drawing/2014/main" id="{4992F146-7648-3D4B-BA84-9B843C1DBF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"/>
            <a:ext cx="101600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  <p:sldLayoutId id="2147484544" r:id="rId4"/>
    <p:sldLayoutId id="2147484545" r:id="rId5"/>
    <p:sldLayoutId id="2147484546" r:id="rId6"/>
    <p:sldLayoutId id="2147484547" r:id="rId7"/>
    <p:sldLayoutId id="2147484548" r:id="rId8"/>
    <p:sldLayoutId id="2147484549" r:id="rId9"/>
    <p:sldLayoutId id="2147484550" r:id="rId10"/>
    <p:sldLayoutId id="2147484551" r:id="rId11"/>
  </p:sldLayoutIdLst>
  <p:hf hdr="0" ftr="0" dt="0"/>
  <p:txStyles>
    <p:titleStyle>
      <a:lvl1pPr algn="ctr" defTabSz="761962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ctr" defTabSz="761962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2pPr>
      <a:lvl3pPr algn="ctr" defTabSz="761962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3pPr>
      <a:lvl4pPr algn="ctr" defTabSz="761962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4pPr>
      <a:lvl5pPr algn="ctr" defTabSz="761962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5pPr>
      <a:lvl6pPr marL="457178" algn="ctr" defTabSz="761962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355" algn="ctr" defTabSz="761962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532" algn="ctr" defTabSz="761962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709" algn="ctr" defTabSz="761962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85736" indent="-285736" algn="l" defTabSz="76196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19094" indent="-238113" algn="l" defTabSz="76196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952452" indent="-190491" algn="l" defTabSz="76196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333434" indent="-190491" algn="l" defTabSz="76196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1714415" indent="-190491" algn="l" defTabSz="76196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095396" indent="-190491" algn="l" defTabSz="761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5" kern="1200">
          <a:solidFill>
            <a:schemeClr val="tx1"/>
          </a:solidFill>
          <a:latin typeface="+mn-lt"/>
          <a:ea typeface="+mn-ea"/>
          <a:cs typeface="+mn-cs"/>
        </a:defRPr>
      </a:lvl6pPr>
      <a:lvl7pPr marL="2476376" indent="-190491" algn="l" defTabSz="761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5" kern="1200">
          <a:solidFill>
            <a:schemeClr val="tx1"/>
          </a:solidFill>
          <a:latin typeface="+mn-lt"/>
          <a:ea typeface="+mn-ea"/>
          <a:cs typeface="+mn-cs"/>
        </a:defRPr>
      </a:lvl7pPr>
      <a:lvl8pPr marL="2857358" indent="-190491" algn="l" defTabSz="761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5" kern="1200">
          <a:solidFill>
            <a:schemeClr val="tx1"/>
          </a:solidFill>
          <a:latin typeface="+mn-lt"/>
          <a:ea typeface="+mn-ea"/>
          <a:cs typeface="+mn-cs"/>
        </a:defRPr>
      </a:lvl8pPr>
      <a:lvl9pPr marL="3238338" indent="-190491" algn="l" defTabSz="761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13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1" algn="l" defTabSz="7613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62" algn="l" defTabSz="7613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44" algn="l" defTabSz="7613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24" algn="l" defTabSz="7613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06" algn="l" defTabSz="7613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86" algn="l" defTabSz="7613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67" algn="l" defTabSz="7613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48" algn="l" defTabSz="76132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587" y="1371864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3" descr="Picture 3">
            <a:extLst>
              <a:ext uri="{FF2B5EF4-FFF2-40B4-BE49-F238E27FC236}">
                <a16:creationId xmlns:a16="http://schemas.microsoft.com/office/drawing/2014/main" id="{4F2548ED-A2C3-E746-8E64-AFD171AE9B5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33665"/>
            <a:ext cx="896042" cy="43109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矩形 8">
            <a:extLst>
              <a:ext uri="{FF2B5EF4-FFF2-40B4-BE49-F238E27FC236}">
                <a16:creationId xmlns:a16="http://schemas.microsoft.com/office/drawing/2014/main" id="{D6EBB8DB-88FA-BF48-A7D3-E852CDD8E3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669280"/>
            <a:ext cx="10160000" cy="45720"/>
          </a:xfrm>
          <a:prstGeom prst="rect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>
            <a:noFill/>
          </a:ln>
        </p:spPr>
        <p:txBody>
          <a:bodyPr lIns="76200" tIns="38100" rIns="76200" bIns="3810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500">
              <a:solidFill>
                <a:srgbClr val="FFFFFF"/>
              </a:solidFill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48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hf hdr="0" ft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1">
            <a:extLst>
              <a:ext uri="{FF2B5EF4-FFF2-40B4-BE49-F238E27FC236}">
                <a16:creationId xmlns:a16="http://schemas.microsoft.com/office/drawing/2014/main" id="{09BE752C-3824-BA4E-ACEC-DABE630DA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9405"/>
            <a:ext cx="10160000" cy="244817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838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</a:defRPr>
            </a:lvl1pPr>
            <a:lvl2pPr marL="571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</a:defRPr>
            </a:lvl2pPr>
            <a:lvl3pPr marL="952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</a:defRPr>
            </a:lvl3pPr>
            <a:lvl4pPr marL="1333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</a:defRPr>
            </a:lvl4pPr>
            <a:lvl5pPr marL="1714500" indent="-1905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</a:defRPr>
            </a:lvl5pPr>
            <a:lvl6pPr marL="21717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</a:defRPr>
            </a:lvl6pPr>
            <a:lvl7pPr marL="26289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</a:defRPr>
            </a:lvl7pPr>
            <a:lvl8pPr marL="30861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</a:defRPr>
            </a:lvl8pPr>
            <a:lvl9pPr marL="3543300" indent="-1905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500">
              <a:solidFill>
                <a:schemeClr val="accent6"/>
              </a:solidFill>
            </a:endParaRP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763AF40A-670C-4AF6-B9FB-7519303C2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512" y="2734855"/>
            <a:ext cx="73374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762000">
              <a:lnSpc>
                <a:spcPct val="90000"/>
              </a:lnSpc>
              <a:spcBef>
                <a:spcPts val="838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</a:defRPr>
            </a:lvl1pPr>
            <a:lvl2pPr marL="571500" indent="-190500" defTabSz="7620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</a:defRPr>
            </a:lvl2pPr>
            <a:lvl3pPr marL="952500" indent="-190500" defTabSz="7620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</a:defRPr>
            </a:lvl3pPr>
            <a:lvl4pPr marL="1333500" indent="-190500" defTabSz="7620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</a:defRPr>
            </a:lvl4pPr>
            <a:lvl5pPr marL="1714500" indent="-190500" defTabSz="762000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</a:defRPr>
            </a:lvl5pPr>
            <a:lvl6pPr marL="2171700" indent="-190500" defTabSz="7620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</a:defRPr>
            </a:lvl6pPr>
            <a:lvl7pPr marL="2628900" indent="-190500" defTabSz="7620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</a:defRPr>
            </a:lvl7pPr>
            <a:lvl8pPr marL="3086100" indent="-190500" defTabSz="7620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</a:defRPr>
            </a:lvl8pPr>
            <a:lvl9pPr marL="3543300" indent="-190500" defTabSz="762000" eaLnBrk="0" fontAlgn="base" hangingPunct="0">
              <a:lnSpc>
                <a:spcPct val="90000"/>
              </a:lnSpc>
              <a:spcBef>
                <a:spcPts val="41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ACM IMC 2022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Ruizhi Cheng</a:t>
            </a:r>
            <a:r>
              <a:rPr lang="en-US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en-US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Nan Wu, Matteo </a:t>
            </a:r>
            <a:r>
              <a:rPr lang="en-US" altLang="en-US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Varvello</a:t>
            </a:r>
            <a:r>
              <a:rPr lang="en-US" altLang="en-US" sz="14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en-US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Songqing</a:t>
            </a:r>
            <a:r>
              <a:rPr lang="en-US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Chen, and Bo Han</a:t>
            </a:r>
            <a:endParaRPr lang="en-US" altLang="en-US" sz="1400" baseline="30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George Mason University </a:t>
            </a:r>
            <a:r>
              <a:rPr lang="en-US" altLang="zh-CN" sz="14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Nokia Bell Labs</a:t>
            </a:r>
            <a:endParaRPr lang="en-US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7" name="标题 1">
            <a:extLst>
              <a:ext uri="{FF2B5EF4-FFF2-40B4-BE49-F238E27FC236}">
                <a16:creationId xmlns:a16="http://schemas.microsoft.com/office/drawing/2014/main" id="{BD798691-E3EE-3649-8499-6FAF3D596BF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75" y="1833543"/>
            <a:ext cx="9946649" cy="752551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1800"/>
              </a:spcBef>
            </a:pPr>
            <a:r>
              <a:rPr lang="en-US" altLang="zh-CN" sz="3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Are We Ready for Metaverse? A Measurement Study of Social Virtual Reality Platforms</a:t>
            </a:r>
            <a:endParaRPr lang="zh-CN" altLang="en-US" sz="3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72C748-6507-974F-A668-C3BD1C1E21DA}"/>
              </a:ext>
            </a:extLst>
          </p:cNvPr>
          <p:cNvSpPr txBox="1"/>
          <p:nvPr/>
        </p:nvSpPr>
        <p:spPr>
          <a:xfrm>
            <a:off x="280642" y="867519"/>
            <a:ext cx="629083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What is being delivered?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Virtual background: static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Avatar embodiment and motion: a large portion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Why Horizon Worlds &gt; others?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>
                <a:latin typeface="+mn-lt"/>
              </a:rPr>
              <a:t>More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realistic</a:t>
            </a:r>
            <a:r>
              <a:rPr lang="en-US" sz="2000" dirty="0">
                <a:latin typeface="+mn-lt"/>
              </a:rPr>
              <a:t> avatars</a:t>
            </a:r>
          </a:p>
          <a:p>
            <a:pPr lvl="1"/>
            <a:r>
              <a:rPr lang="en-US" sz="2000" dirty="0">
                <a:latin typeface="+mn-lt"/>
              </a:rPr>
              <a:t>     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>
                <a:latin typeface="+mn-lt"/>
              </a:rPr>
              <a:t>More </a:t>
            </a:r>
            <a:r>
              <a:rPr lang="en-US" sz="2000" dirty="0"/>
              <a:t>transmitted </a:t>
            </a:r>
            <a:r>
              <a:rPr lang="en-US" sz="2000" dirty="0">
                <a:latin typeface="+mn-lt"/>
              </a:rPr>
              <a:t>3D coordinates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Why throughput of all platforms is low?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>
                <a:latin typeface="+mn-lt"/>
              </a:rPr>
              <a:t>Lack of high-quality full-body tracking avatars</a:t>
            </a:r>
          </a:p>
          <a:p>
            <a:pPr lvl="1"/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	</a:t>
            </a:r>
          </a:p>
          <a:p>
            <a:pPr lvl="1"/>
            <a:endParaRPr lang="en-US" sz="2000" dirty="0">
              <a:latin typeface="+mn-lt"/>
            </a:endParaRPr>
          </a:p>
          <a:p>
            <a:pPr lvl="1"/>
            <a:endParaRPr lang="en-US" sz="2000" b="0" i="0" dirty="0">
              <a:effectLst/>
              <a:latin typeface="+mn-lt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200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2000" dirty="0">
              <a:latin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5213AA-D7BE-6F4F-A673-5617CAE4DA79}"/>
              </a:ext>
            </a:extLst>
          </p:cNvPr>
          <p:cNvGrpSpPr/>
          <p:nvPr/>
        </p:nvGrpSpPr>
        <p:grpSpPr>
          <a:xfrm>
            <a:off x="1076184" y="3145520"/>
            <a:ext cx="4352546" cy="2470674"/>
            <a:chOff x="6835081" y="3329659"/>
            <a:chExt cx="2949391" cy="22650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622A70-B4FF-D147-83F0-29F5FC071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36542" y="3329659"/>
              <a:ext cx="1279773" cy="192250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D85C2C-CBB5-C447-A857-88FD132B0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081" y="3348059"/>
              <a:ext cx="1279772" cy="192250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41D330-5F4B-D14D-ACA6-64E6503040D4}"/>
                </a:ext>
              </a:extLst>
            </p:cNvPr>
            <p:cNvSpPr txBox="1"/>
            <p:nvPr/>
          </p:nvSpPr>
          <p:spPr>
            <a:xfrm>
              <a:off x="7176917" y="5225412"/>
              <a:ext cx="846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Worlds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9B4E79-0802-DA40-9605-D1DF30F15253}"/>
                </a:ext>
              </a:extLst>
            </p:cNvPr>
            <p:cNvSpPr txBox="1"/>
            <p:nvPr/>
          </p:nvSpPr>
          <p:spPr>
            <a:xfrm>
              <a:off x="8545030" y="5198072"/>
              <a:ext cx="12394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AltspaceVR</a:t>
              </a:r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AEDC84-71A9-8F4C-B83B-C11443CD9307}"/>
              </a:ext>
            </a:extLst>
          </p:cNvPr>
          <p:cNvGrpSpPr/>
          <p:nvPr/>
        </p:nvGrpSpPr>
        <p:grpSpPr>
          <a:xfrm>
            <a:off x="1085973" y="3145520"/>
            <a:ext cx="4059225" cy="2515442"/>
            <a:chOff x="6835081" y="3331291"/>
            <a:chExt cx="2781234" cy="227085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108AD5-C2C4-2E42-93C0-F377EFB4A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081" y="3348059"/>
              <a:ext cx="1279772" cy="191965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6C2B01B-6D72-9E44-A435-E515CFAB8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6002" y="3331291"/>
              <a:ext cx="1270313" cy="190546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A446BA-AFF8-7C43-87F7-9B1C483C91D1}"/>
                </a:ext>
              </a:extLst>
            </p:cNvPr>
            <p:cNvSpPr txBox="1"/>
            <p:nvPr/>
          </p:nvSpPr>
          <p:spPr>
            <a:xfrm>
              <a:off x="7904971" y="5232811"/>
              <a:ext cx="846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Worlds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D35C2-15C3-BF4A-8236-8FAA425E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758CA61-C388-4046-9365-FD1C16A6EAD7}"/>
              </a:ext>
            </a:extLst>
          </p:cNvPr>
          <p:cNvGrpSpPr/>
          <p:nvPr/>
        </p:nvGrpSpPr>
        <p:grpSpPr>
          <a:xfrm>
            <a:off x="113389" y="4298533"/>
            <a:ext cx="6821503" cy="1016133"/>
            <a:chOff x="5441945" y="3945364"/>
            <a:chExt cx="5439800" cy="10152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7931DE-5197-1948-AAD9-B16C5D1733B6}"/>
                </a:ext>
              </a:extLst>
            </p:cNvPr>
            <p:cNvSpPr txBox="1"/>
            <p:nvPr/>
          </p:nvSpPr>
          <p:spPr>
            <a:xfrm>
              <a:off x="5441946" y="4181430"/>
              <a:ext cx="5439799" cy="501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/>
              <a:r>
                <a:rPr lang="en-US" sz="2800" b="1" dirty="0">
                  <a:solidFill>
                    <a:srgbClr val="FF0000"/>
                  </a:solidFill>
                  <a:latin typeface="+mn-lt"/>
                </a:rPr>
                <a:t>Required</a:t>
              </a:r>
              <a:r>
                <a:rPr lang="zh-CN" altLang="en-US" sz="2800" b="1" dirty="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US" altLang="zh-CN" sz="2800" b="1" dirty="0">
                  <a:solidFill>
                    <a:srgbClr val="FF0000"/>
                  </a:solidFill>
                  <a:latin typeface="+mn-lt"/>
                </a:rPr>
                <a:t>in fully-fledged </a:t>
              </a:r>
              <a:r>
                <a:rPr lang="en-US" sz="2800" b="1" dirty="0">
                  <a:solidFill>
                    <a:srgbClr val="FF0000"/>
                  </a:solidFill>
                  <a:latin typeface="+mn-lt"/>
                </a:rPr>
                <a:t>Metaverse</a:t>
              </a:r>
            </a:p>
          </p:txBody>
        </p:sp>
        <p:sp>
          <p:nvSpPr>
            <p:cNvPr id="35" name="Cloud 34">
              <a:extLst>
                <a:ext uri="{FF2B5EF4-FFF2-40B4-BE49-F238E27FC236}">
                  <a16:creationId xmlns:a16="http://schemas.microsoft.com/office/drawing/2014/main" id="{B048BD80-D053-7447-937B-A1E18209F902}"/>
                </a:ext>
              </a:extLst>
            </p:cNvPr>
            <p:cNvSpPr/>
            <p:nvPr/>
          </p:nvSpPr>
          <p:spPr>
            <a:xfrm>
              <a:off x="5441945" y="3945364"/>
              <a:ext cx="5304412" cy="101528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E3BD221D-A22B-AC40-872A-3E374E4212CB}"/>
              </a:ext>
            </a:extLst>
          </p:cNvPr>
          <p:cNvSpPr/>
          <p:nvPr/>
        </p:nvSpPr>
        <p:spPr>
          <a:xfrm>
            <a:off x="1897995" y="3469309"/>
            <a:ext cx="3970331" cy="35144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6D9635AB-3594-3140-BB0B-29AF38966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047342"/>
              </p:ext>
            </p:extLst>
          </p:nvPr>
        </p:nvGraphicFramePr>
        <p:xfrm>
          <a:off x="5944061" y="1206224"/>
          <a:ext cx="4059225" cy="3118784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665288">
                  <a:extLst>
                    <a:ext uri="{9D8B030D-6E8A-4147-A177-3AD203B41FA5}">
                      <a16:colId xmlns:a16="http://schemas.microsoft.com/office/drawing/2014/main" val="2370337973"/>
                    </a:ext>
                  </a:extLst>
                </a:gridCol>
                <a:gridCol w="628969">
                  <a:extLst>
                    <a:ext uri="{9D8B030D-6E8A-4147-A177-3AD203B41FA5}">
                      <a16:colId xmlns:a16="http://schemas.microsoft.com/office/drawing/2014/main" val="1556727240"/>
                    </a:ext>
                  </a:extLst>
                </a:gridCol>
                <a:gridCol w="767668">
                  <a:extLst>
                    <a:ext uri="{9D8B030D-6E8A-4147-A177-3AD203B41FA5}">
                      <a16:colId xmlns:a16="http://schemas.microsoft.com/office/drawing/2014/main" val="416476246"/>
                    </a:ext>
                  </a:extLst>
                </a:gridCol>
                <a:gridCol w="997300">
                  <a:extLst>
                    <a:ext uri="{9D8B030D-6E8A-4147-A177-3AD203B41FA5}">
                      <a16:colId xmlns:a16="http://schemas.microsoft.com/office/drawing/2014/main" val="2534777971"/>
                    </a:ext>
                  </a:extLst>
                </a:gridCol>
              </a:tblGrid>
              <a:tr h="404287">
                <a:tc rowSpan="2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Platforms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Tput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(Kbps)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Avatar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(Kbps)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160404"/>
                  </a:ext>
                </a:extLst>
              </a:tr>
              <a:tr h="404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Down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179726"/>
                  </a:ext>
                </a:extLst>
              </a:tr>
              <a:tr h="4620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VRChat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31.4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24.7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631958"/>
                  </a:ext>
                </a:extLst>
              </a:tr>
              <a:tr h="4620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Rec Room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41.7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35.2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41299"/>
                  </a:ext>
                </a:extLst>
              </a:tr>
              <a:tr h="4620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Mozilla Hubs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83.3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77.4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879064"/>
                  </a:ext>
                </a:extLst>
              </a:tr>
              <a:tr h="4620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AltspaceVR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41.3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651560"/>
                  </a:ext>
                </a:extLst>
              </a:tr>
              <a:tr h="4620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Horizon Worlds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</a:rPr>
                        <a:t>752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</a:rPr>
                        <a:t>413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265766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E50EBCB8-CC35-7C49-AD8D-C651CFF3DA7A}"/>
              </a:ext>
            </a:extLst>
          </p:cNvPr>
          <p:cNvSpPr/>
          <p:nvPr/>
        </p:nvSpPr>
        <p:spPr>
          <a:xfrm>
            <a:off x="9013358" y="3863546"/>
            <a:ext cx="989927" cy="4708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16A39E-C582-3749-81D8-1CC0CCBF38C7}"/>
              </a:ext>
            </a:extLst>
          </p:cNvPr>
          <p:cNvSpPr/>
          <p:nvPr/>
        </p:nvSpPr>
        <p:spPr>
          <a:xfrm>
            <a:off x="9013360" y="1215658"/>
            <a:ext cx="989926" cy="31093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960E14C-8D04-F343-BA07-1CC497B59F41}"/>
              </a:ext>
            </a:extLst>
          </p:cNvPr>
          <p:cNvSpPr txBox="1">
            <a:spLocks/>
          </p:cNvSpPr>
          <p:nvPr/>
        </p:nvSpPr>
        <p:spPr>
          <a:xfrm>
            <a:off x="698500" y="-6751"/>
            <a:ext cx="8763000" cy="828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dirty="0">
                <a:latin typeface="+mn-lt"/>
              </a:rPr>
              <a:t>Throughput Analysis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1C8E76-9F98-3F49-BE23-E1DB6DE03CFA}"/>
              </a:ext>
            </a:extLst>
          </p:cNvPr>
          <p:cNvCxnSpPr>
            <a:cxnSpLocks/>
          </p:cNvCxnSpPr>
          <p:nvPr/>
        </p:nvCxnSpPr>
        <p:spPr>
          <a:xfrm>
            <a:off x="3207870" y="3820750"/>
            <a:ext cx="0" cy="513692"/>
          </a:xfrm>
          <a:prstGeom prst="line">
            <a:avLst/>
          </a:prstGeom>
          <a:ln w="635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62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6" grpId="0" animBg="1"/>
      <p:bldP spid="26" grpId="1" animBg="1"/>
      <p:bldP spid="27" grpId="0" animBg="1"/>
      <p:bldP spid="27" grpId="1" animBg="1"/>
      <p:bldP spid="27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717C3-14F3-254D-9A15-60FF00CC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FC35AF1-B1CC-F24E-9868-789A2E6D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-144595"/>
            <a:ext cx="8763000" cy="1104636"/>
          </a:xfrm>
        </p:spPr>
        <p:txBody>
          <a:bodyPr>
            <a:normAutofit/>
          </a:bodyPr>
          <a:lstStyle/>
          <a:p>
            <a:pPr algn="ctr"/>
            <a:r>
              <a:rPr lang="en-US" sz="3600" b="0" i="0" dirty="0">
                <a:effectLst/>
                <a:latin typeface="+mn-lt"/>
              </a:rPr>
              <a:t>Scalability Analysis</a:t>
            </a:r>
            <a:endParaRPr lang="en-US" sz="3600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87F5BA-FBA5-044C-82A1-A0491154729B}"/>
              </a:ext>
            </a:extLst>
          </p:cNvPr>
          <p:cNvSpPr txBox="1"/>
          <p:nvPr/>
        </p:nvSpPr>
        <p:spPr>
          <a:xfrm>
            <a:off x="385264" y="610089"/>
            <a:ext cx="850192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Controlled Experiments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U2, U3, U4, and U5 join at 50, 100, 150, and 200s, respectively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Throughput of all platforms</a:t>
            </a:r>
            <a:r>
              <a:rPr lang="zh-CN" altLang="en-US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increases almost linearly</a:t>
            </a:r>
            <a:endParaRPr lang="en-US" sz="2000" dirty="0">
              <a:solidFill>
                <a:srgbClr val="FF0000"/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/>
              <a:t>Server </a:t>
            </a:r>
            <a:r>
              <a:rPr lang="en-US" sz="2000" dirty="0">
                <a:solidFill>
                  <a:srgbClr val="FF0000"/>
                </a:solidFill>
              </a:rPr>
              <a:t>forwards</a:t>
            </a:r>
            <a:r>
              <a:rPr lang="en-US" sz="2000" dirty="0"/>
              <a:t> data among users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EE5E36-AE75-C742-8168-C5406F316E28}"/>
              </a:ext>
            </a:extLst>
          </p:cNvPr>
          <p:cNvSpPr txBox="1"/>
          <p:nvPr/>
        </p:nvSpPr>
        <p:spPr>
          <a:xfrm>
            <a:off x="6161598" y="1745183"/>
            <a:ext cx="3840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Evidence of local rendering</a:t>
            </a:r>
            <a:endParaRPr lang="en-US" sz="2400" b="1" i="0" dirty="0">
              <a:solidFill>
                <a:srgbClr val="FF0000"/>
              </a:solidFill>
              <a:effectLst/>
              <a:latin typeface="+mn-lt"/>
            </a:endParaRPr>
          </a:p>
          <a:p>
            <a:endParaRPr lang="en-US" sz="2400" b="1" dirty="0"/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878ADA97-C867-5241-B586-6981D38D6031}"/>
              </a:ext>
            </a:extLst>
          </p:cNvPr>
          <p:cNvSpPr/>
          <p:nvPr/>
        </p:nvSpPr>
        <p:spPr>
          <a:xfrm>
            <a:off x="5799667" y="1643384"/>
            <a:ext cx="4230518" cy="78543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FC3017-F800-084B-98FC-2017BA05F546}"/>
              </a:ext>
            </a:extLst>
          </p:cNvPr>
          <p:cNvSpPr txBox="1"/>
          <p:nvPr/>
        </p:nvSpPr>
        <p:spPr>
          <a:xfrm>
            <a:off x="4404310" y="5105552"/>
            <a:ext cx="1787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Horizon Worlds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C68715-B722-5247-BA2D-6158D785234F}"/>
              </a:ext>
            </a:extLst>
          </p:cNvPr>
          <p:cNvGrpSpPr/>
          <p:nvPr/>
        </p:nvGrpSpPr>
        <p:grpSpPr>
          <a:xfrm>
            <a:off x="3158888" y="2236114"/>
            <a:ext cx="3795591" cy="2837773"/>
            <a:chOff x="3071547" y="2662775"/>
            <a:chExt cx="4304133" cy="331635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E891E32-A5FC-5B4E-9F4E-967AE9441DA4}"/>
                </a:ext>
              </a:extLst>
            </p:cNvPr>
            <p:cNvSpPr txBox="1"/>
            <p:nvPr/>
          </p:nvSpPr>
          <p:spPr>
            <a:xfrm>
              <a:off x="4755537" y="2662775"/>
              <a:ext cx="10871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U1, U2, U3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0AD138E-F92E-4E47-A33A-2A09ADA35E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9377"/>
            <a:stretch/>
          </p:blipFill>
          <p:spPr>
            <a:xfrm>
              <a:off x="3071547" y="3050599"/>
              <a:ext cx="4304133" cy="2928527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F702D3F-6A70-134C-8FA4-789F5C0DB4CD}"/>
              </a:ext>
            </a:extLst>
          </p:cNvPr>
          <p:cNvGrpSpPr/>
          <p:nvPr/>
        </p:nvGrpSpPr>
        <p:grpSpPr>
          <a:xfrm>
            <a:off x="3173552" y="2259292"/>
            <a:ext cx="3684056" cy="2846770"/>
            <a:chOff x="171859" y="2791341"/>
            <a:chExt cx="2741831" cy="212087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EAA140-BE8C-0D45-9A9A-02A0E3C80A8D}"/>
                </a:ext>
              </a:extLst>
            </p:cNvPr>
            <p:cNvSpPr txBox="1"/>
            <p:nvPr/>
          </p:nvSpPr>
          <p:spPr>
            <a:xfrm>
              <a:off x="1542774" y="2791341"/>
              <a:ext cx="4203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U1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91ABC36-7CF7-994C-A999-CA8294493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0324"/>
            <a:stretch/>
          </p:blipFill>
          <p:spPr>
            <a:xfrm>
              <a:off x="171859" y="3024489"/>
              <a:ext cx="2741831" cy="188772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5AF7192-7169-C547-895B-9766D36E112F}"/>
              </a:ext>
            </a:extLst>
          </p:cNvPr>
          <p:cNvGrpSpPr/>
          <p:nvPr/>
        </p:nvGrpSpPr>
        <p:grpSpPr>
          <a:xfrm>
            <a:off x="3197046" y="2265432"/>
            <a:ext cx="3765907" cy="2865517"/>
            <a:chOff x="6304085" y="2681736"/>
            <a:chExt cx="4148561" cy="312192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097C83-5612-754E-9542-EA42A2D6625B}"/>
                </a:ext>
              </a:extLst>
            </p:cNvPr>
            <p:cNvSpPr txBox="1"/>
            <p:nvPr/>
          </p:nvSpPr>
          <p:spPr>
            <a:xfrm>
              <a:off x="7610926" y="2681736"/>
              <a:ext cx="17540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U1, U2, U3, U4, U5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EF43302-2BF9-5543-B9B3-D6475E7E26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8551"/>
            <a:stretch/>
          </p:blipFill>
          <p:spPr>
            <a:xfrm>
              <a:off x="6304085" y="3009588"/>
              <a:ext cx="4148561" cy="2794077"/>
            </a:xfrm>
            <a:prstGeom prst="rect">
              <a:avLst/>
            </a:prstGeom>
          </p:spPr>
        </p:pic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F0C0E2-B362-3148-A1D9-2BCADC4BD52E}"/>
              </a:ext>
            </a:extLst>
          </p:cNvPr>
          <p:cNvCxnSpPr>
            <a:cxnSpLocks/>
          </p:cNvCxnSpPr>
          <p:nvPr/>
        </p:nvCxnSpPr>
        <p:spPr>
          <a:xfrm>
            <a:off x="4863985" y="2022414"/>
            <a:ext cx="864060" cy="0"/>
          </a:xfrm>
          <a:prstGeom prst="line">
            <a:avLst/>
          </a:prstGeom>
          <a:ln w="635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26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126B5-D7D7-DC4B-9D82-3BBEFD81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8800" y="5165121"/>
            <a:ext cx="2286000" cy="304271"/>
          </a:xfrm>
        </p:spPr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0A3AEF-A9C2-B34A-8E2F-AC492CC9E72C}"/>
              </a:ext>
            </a:extLst>
          </p:cNvPr>
          <p:cNvGrpSpPr/>
          <p:nvPr/>
        </p:nvGrpSpPr>
        <p:grpSpPr>
          <a:xfrm>
            <a:off x="3130509" y="2196717"/>
            <a:ext cx="3865005" cy="2819134"/>
            <a:chOff x="3297723" y="2738094"/>
            <a:chExt cx="3564554" cy="2546356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3844DCD-317F-9346-B98D-7944A8D88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7723" y="3329071"/>
              <a:ext cx="3564554" cy="1955379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B0D002E-2228-EB44-8D79-752ABBBDD710}"/>
                </a:ext>
              </a:extLst>
            </p:cNvPr>
            <p:cNvSpPr txBox="1"/>
            <p:nvPr/>
          </p:nvSpPr>
          <p:spPr>
            <a:xfrm>
              <a:off x="4202997" y="2738094"/>
              <a:ext cx="17540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U1, U2, U3, U4, U5</a:t>
              </a:r>
            </a:p>
            <a:p>
              <a:r>
                <a:rPr lang="en-US" sz="1600" dirty="0">
                  <a:solidFill>
                    <a:srgbClr val="FF0000"/>
                  </a:solidFill>
                </a:rPr>
                <a:t>U1 face others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E72C065A-304D-2641-ACFD-BDE63ED16117}"/>
              </a:ext>
            </a:extLst>
          </p:cNvPr>
          <p:cNvSpPr txBox="1"/>
          <p:nvPr/>
        </p:nvSpPr>
        <p:spPr>
          <a:xfrm>
            <a:off x="255665" y="759877"/>
            <a:ext cx="82805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Update for only avatars contained within a user’s viewport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U1: &lt;250s: face other avatars, &gt;250s: turn around for 180°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Only </a:t>
            </a:r>
            <a:r>
              <a:rPr lang="en-US" sz="2000" dirty="0" err="1">
                <a:solidFill>
                  <a:srgbClr val="FF0000"/>
                </a:solidFill>
              </a:rPr>
              <a:t>AltspaceVR</a:t>
            </a:r>
            <a:r>
              <a:rPr lang="en-US" sz="2000" dirty="0">
                <a:solidFill>
                  <a:srgbClr val="FF0000"/>
                </a:solidFill>
              </a:rPr>
              <a:t> benefits from viewport-adaptive optimization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86CC73D-7BDC-3C4D-8624-784B439E5907}"/>
              </a:ext>
            </a:extLst>
          </p:cNvPr>
          <p:cNvSpPr txBox="1"/>
          <p:nvPr/>
        </p:nvSpPr>
        <p:spPr>
          <a:xfrm>
            <a:off x="4325006" y="4965066"/>
            <a:ext cx="1476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AltspaceVR</a:t>
            </a:r>
            <a:endParaRPr lang="en-US" sz="2000" dirty="0"/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9A07AD44-C6DB-DD4D-8DC9-90F10421B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-144595"/>
            <a:ext cx="8763000" cy="1104636"/>
          </a:xfrm>
        </p:spPr>
        <p:txBody>
          <a:bodyPr>
            <a:normAutofit/>
          </a:bodyPr>
          <a:lstStyle/>
          <a:p>
            <a:pPr algn="ctr"/>
            <a:r>
              <a:rPr lang="en-US" sz="3600" b="0" i="0" dirty="0">
                <a:effectLst/>
                <a:latin typeface="+mn-lt"/>
              </a:rPr>
              <a:t>Viewport-adaptive Optimization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02F741-8E35-6B46-924B-3FBB82B66EA5}"/>
              </a:ext>
            </a:extLst>
          </p:cNvPr>
          <p:cNvGrpSpPr/>
          <p:nvPr/>
        </p:nvGrpSpPr>
        <p:grpSpPr>
          <a:xfrm>
            <a:off x="3130511" y="2196716"/>
            <a:ext cx="3865006" cy="2819133"/>
            <a:chOff x="7047799" y="2979002"/>
            <a:chExt cx="2936185" cy="207791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C3E950F-8827-D146-B602-95C16C2CB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7799" y="3446237"/>
              <a:ext cx="2936185" cy="1610679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0FF83A5-ABFB-C442-BF18-197859E05796}"/>
                </a:ext>
              </a:extLst>
            </p:cNvPr>
            <p:cNvSpPr txBox="1"/>
            <p:nvPr/>
          </p:nvSpPr>
          <p:spPr>
            <a:xfrm>
              <a:off x="7787802" y="2979002"/>
              <a:ext cx="1444805" cy="4771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U1, U2, U3, U4, U5</a:t>
              </a:r>
            </a:p>
            <a:p>
              <a:r>
                <a:rPr lang="en-US" sz="1600" dirty="0">
                  <a:solidFill>
                    <a:srgbClr val="FF0000"/>
                  </a:solidFill>
                </a:rPr>
                <a:t>U1 turn around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4FF65E51-BF74-5145-8F4B-1F21BB208DB6}"/>
              </a:ext>
            </a:extLst>
          </p:cNvPr>
          <p:cNvSpPr/>
          <p:nvPr/>
        </p:nvSpPr>
        <p:spPr>
          <a:xfrm>
            <a:off x="5920858" y="3236946"/>
            <a:ext cx="163670" cy="118143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D39203-54BD-304A-8CBB-DA3FF7088657}"/>
              </a:ext>
            </a:extLst>
          </p:cNvPr>
          <p:cNvSpPr/>
          <p:nvPr/>
        </p:nvSpPr>
        <p:spPr>
          <a:xfrm>
            <a:off x="2457221" y="2194537"/>
            <a:ext cx="5400375" cy="3160712"/>
          </a:xfrm>
          <a:prstGeom prst="rect">
            <a:avLst/>
          </a:prstGeom>
          <a:solidFill>
            <a:schemeClr val="bg1">
              <a:alpha val="7992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01257B-C103-F14B-BC4B-9D05E211C3C6}"/>
              </a:ext>
            </a:extLst>
          </p:cNvPr>
          <p:cNvGrpSpPr/>
          <p:nvPr/>
        </p:nvGrpSpPr>
        <p:grpSpPr>
          <a:xfrm>
            <a:off x="1623760" y="2209455"/>
            <a:ext cx="7067297" cy="836321"/>
            <a:chOff x="4353789" y="786557"/>
            <a:chExt cx="7842974" cy="17797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B3D591-E7D0-8B45-806B-29AC933F9821}"/>
                </a:ext>
              </a:extLst>
            </p:cNvPr>
            <p:cNvSpPr txBox="1"/>
            <p:nvPr/>
          </p:nvSpPr>
          <p:spPr>
            <a:xfrm>
              <a:off x="4601548" y="1008958"/>
              <a:ext cx="7595215" cy="1113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/>
              <a:r>
                <a:rPr lang="en-US" sz="2800" b="1" dirty="0">
                  <a:solidFill>
                    <a:srgbClr val="FF0000"/>
                  </a:solidFill>
                </a:rPr>
                <a:t>Save up to ∼58% of data consumption</a:t>
              </a:r>
            </a:p>
          </p:txBody>
        </p:sp>
        <p:sp>
          <p:nvSpPr>
            <p:cNvPr id="21" name="Cloud 20">
              <a:extLst>
                <a:ext uri="{FF2B5EF4-FFF2-40B4-BE49-F238E27FC236}">
                  <a16:creationId xmlns:a16="http://schemas.microsoft.com/office/drawing/2014/main" id="{A66487D3-170E-6A45-8235-70AAD56090B5}"/>
                </a:ext>
              </a:extLst>
            </p:cNvPr>
            <p:cNvSpPr/>
            <p:nvPr/>
          </p:nvSpPr>
          <p:spPr>
            <a:xfrm>
              <a:off x="4353789" y="786557"/>
              <a:ext cx="7842973" cy="177970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7330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46327-17A2-4F47-AFA2-A5D7704D4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80BC45-E49F-5C49-A259-A48A48FC5FB4}"/>
              </a:ext>
            </a:extLst>
          </p:cNvPr>
          <p:cNvSpPr txBox="1">
            <a:spLocks/>
          </p:cNvSpPr>
          <p:nvPr/>
        </p:nvSpPr>
        <p:spPr>
          <a:xfrm>
            <a:off x="698500" y="-148203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b="0" i="0" dirty="0">
                <a:effectLst/>
                <a:latin typeface="+mn-lt"/>
              </a:rPr>
              <a:t>Scalability Analysis</a:t>
            </a:r>
            <a:endParaRPr lang="en-US" sz="36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91D8E3-43CC-3B43-B27F-6C6B3B19AAAC}"/>
              </a:ext>
            </a:extLst>
          </p:cNvPr>
          <p:cNvSpPr txBox="1"/>
          <p:nvPr/>
        </p:nvSpPr>
        <p:spPr>
          <a:xfrm>
            <a:off x="232068" y="603235"/>
            <a:ext cx="627349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Measurement in the Wild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Throughput </a:t>
            </a:r>
            <a:r>
              <a:rPr lang="en-US" altLang="zh-CN" sz="2000" dirty="0"/>
              <a:t>increases</a:t>
            </a:r>
            <a:r>
              <a:rPr lang="en-US" sz="2000" dirty="0"/>
              <a:t> almost</a:t>
            </a:r>
            <a:r>
              <a:rPr lang="zh-CN" altLang="en-US" sz="2000" dirty="0"/>
              <a:t> </a:t>
            </a:r>
            <a:r>
              <a:rPr lang="en-US" altLang="zh-CN" sz="2000" dirty="0"/>
              <a:t>linearly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CPU and GPU utilization increases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zh-CN" sz="2000" dirty="0"/>
              <a:t>Mozilla Hubs: web-based </a:t>
            </a:r>
            <a:r>
              <a:rPr lang="en-US" altLang="zh-CN" sz="2000" dirty="0">
                <a:sym typeface="Wingdings" pitchFamily="2" charset="2"/>
              </a:rPr>
              <a:t></a:t>
            </a:r>
            <a:r>
              <a:rPr lang="en-US" altLang="zh-CN" sz="2000" dirty="0"/>
              <a:t>    CPU utilization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FPS drops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zh-CN" sz="2000" dirty="0"/>
              <a:t>All platforms &lt;60 (15 users)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zh-CN" sz="2000" dirty="0"/>
              <a:t>Mozilla Hubs: highest CPU utilization </a:t>
            </a:r>
            <a:r>
              <a:rPr lang="en-US" altLang="zh-CN" sz="2000" dirty="0">
                <a:sym typeface="Wingdings" pitchFamily="2" charset="2"/>
              </a:rPr>
              <a:t></a:t>
            </a:r>
            <a:r>
              <a:rPr lang="en-US" altLang="zh-CN" sz="2000" dirty="0"/>
              <a:t> lowest FPS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09E2F9-E98B-E246-B42A-FBCC6469C432}"/>
              </a:ext>
            </a:extLst>
          </p:cNvPr>
          <p:cNvSpPr txBox="1"/>
          <p:nvPr/>
        </p:nvSpPr>
        <p:spPr>
          <a:xfrm>
            <a:off x="6457622" y="2119338"/>
            <a:ext cx="4392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60 FPS is the minimum requirement of VR</a:t>
            </a:r>
            <a:r>
              <a:rPr lang="en-US" sz="2400" b="1" baseline="30000" dirty="0">
                <a:solidFill>
                  <a:srgbClr val="FF0000"/>
                </a:solidFill>
              </a:rPr>
              <a:t>[</a:t>
            </a:r>
            <a:r>
              <a:rPr lang="en-US" altLang="zh-CN" sz="2400" b="1" baseline="30000" dirty="0">
                <a:solidFill>
                  <a:srgbClr val="FF0000"/>
                </a:solidFill>
              </a:rPr>
              <a:t>3</a:t>
            </a:r>
            <a:r>
              <a:rPr lang="en-US" sz="2400" b="1" baseline="30000"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ECAE7484-6626-EE41-8C1B-C10946D61ABB}"/>
              </a:ext>
            </a:extLst>
          </p:cNvPr>
          <p:cNvSpPr/>
          <p:nvPr/>
        </p:nvSpPr>
        <p:spPr>
          <a:xfrm>
            <a:off x="6114873" y="2000963"/>
            <a:ext cx="3674083" cy="1104635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E858C4-E5F3-A24F-B85A-B1B7316EB93D}"/>
              </a:ext>
            </a:extLst>
          </p:cNvPr>
          <p:cNvSpPr txBox="1"/>
          <p:nvPr/>
        </p:nvSpPr>
        <p:spPr>
          <a:xfrm>
            <a:off x="1038239" y="5393106"/>
            <a:ext cx="8176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</a:t>
            </a:r>
            <a:r>
              <a:rPr lang="en-US" altLang="zh-CN" sz="1200" dirty="0"/>
              <a:t>3</a:t>
            </a:r>
            <a:r>
              <a:rPr lang="en-US" sz="1200" dirty="0"/>
              <a:t>] </a:t>
            </a:r>
            <a:r>
              <a:rPr lang="en-US" sz="1200" dirty="0" err="1"/>
              <a:t>Zeqi</a:t>
            </a:r>
            <a:r>
              <a:rPr lang="en-US" sz="1200" dirty="0"/>
              <a:t> Lai </a:t>
            </a:r>
            <a:r>
              <a:rPr lang="en-US" sz="1200" i="1" dirty="0"/>
              <a:t>et al</a:t>
            </a:r>
            <a:r>
              <a:rPr lang="en-US" sz="1200" dirty="0"/>
              <a:t>. </a:t>
            </a:r>
            <a:r>
              <a:rPr lang="en-US" sz="1200" dirty="0" err="1"/>
              <a:t>Furion</a:t>
            </a:r>
            <a:r>
              <a:rPr lang="en-US" sz="1200" dirty="0"/>
              <a:t>: Engineering High-Quality Immersive Virtual Reality on Today’s Mobile Devices. ACM </a:t>
            </a:r>
            <a:r>
              <a:rPr lang="en-US" sz="1200" dirty="0" err="1"/>
              <a:t>MobiCom</a:t>
            </a:r>
            <a:r>
              <a:rPr lang="en-US" sz="1200" dirty="0"/>
              <a:t>, 2017.</a:t>
            </a:r>
          </a:p>
          <a:p>
            <a:endParaRPr lang="en-US" sz="1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41E172-8253-2A45-A082-5FD91284B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39" y="3195547"/>
            <a:ext cx="3408756" cy="2111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0F60EC-326A-A846-B2F3-5C4BB0398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091" y="3197766"/>
            <a:ext cx="3408756" cy="221241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4AC460-532A-3B4F-A22A-FE015556129C}"/>
              </a:ext>
            </a:extLst>
          </p:cNvPr>
          <p:cNvCxnSpPr>
            <a:cxnSpLocks/>
          </p:cNvCxnSpPr>
          <p:nvPr/>
        </p:nvCxnSpPr>
        <p:spPr>
          <a:xfrm>
            <a:off x="5656040" y="4225595"/>
            <a:ext cx="2924324" cy="0"/>
          </a:xfrm>
          <a:prstGeom prst="line">
            <a:avLst/>
          </a:prstGeom>
          <a:ln w="38100">
            <a:solidFill>
              <a:srgbClr val="FF0000">
                <a:alpha val="9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DB080B-B701-9C4D-9684-F497156B243F}"/>
              </a:ext>
            </a:extLst>
          </p:cNvPr>
          <p:cNvCxnSpPr>
            <a:cxnSpLocks/>
          </p:cNvCxnSpPr>
          <p:nvPr/>
        </p:nvCxnSpPr>
        <p:spPr>
          <a:xfrm>
            <a:off x="4004959" y="2713490"/>
            <a:ext cx="2109914" cy="0"/>
          </a:xfrm>
          <a:prstGeom prst="line">
            <a:avLst/>
          </a:prstGeom>
          <a:ln w="635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186837F-738D-4B4D-9955-875A6854C17F}"/>
              </a:ext>
            </a:extLst>
          </p:cNvPr>
          <p:cNvCxnSpPr>
            <a:cxnSpLocks/>
          </p:cNvCxnSpPr>
          <p:nvPr/>
        </p:nvCxnSpPr>
        <p:spPr>
          <a:xfrm flipH="1">
            <a:off x="4287945" y="3649555"/>
            <a:ext cx="403268" cy="144010"/>
          </a:xfrm>
          <a:prstGeom prst="line">
            <a:avLst/>
          </a:prstGeom>
          <a:ln w="635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Shape, arrow&#10;&#10;Description automatically generated">
            <a:extLst>
              <a:ext uri="{FF2B5EF4-FFF2-40B4-BE49-F238E27FC236}">
                <a16:creationId xmlns:a16="http://schemas.microsoft.com/office/drawing/2014/main" id="{A82916C4-81F7-E14B-9D27-321B06EE07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5" t="15322" r="13413" b="19383"/>
          <a:stretch/>
        </p:blipFill>
        <p:spPr>
          <a:xfrm>
            <a:off x="4004959" y="1781918"/>
            <a:ext cx="216014" cy="38523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37CCC9B-8607-0943-9C77-398D4551F816}"/>
              </a:ext>
            </a:extLst>
          </p:cNvPr>
          <p:cNvSpPr/>
          <p:nvPr/>
        </p:nvSpPr>
        <p:spPr>
          <a:xfrm>
            <a:off x="6457622" y="4108095"/>
            <a:ext cx="212000" cy="204748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FD031-70B5-004C-A1A8-5CCA211C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F29D4C0-1421-994E-AE02-2C2601E73F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1611" y="2610310"/>
            <a:ext cx="686296" cy="97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85CDD2C-7470-8345-A9A3-A1276BF3076C}"/>
              </a:ext>
            </a:extLst>
          </p:cNvPr>
          <p:cNvGrpSpPr/>
          <p:nvPr/>
        </p:nvGrpSpPr>
        <p:grpSpPr>
          <a:xfrm>
            <a:off x="255665" y="2524710"/>
            <a:ext cx="4046084" cy="3066519"/>
            <a:chOff x="255665" y="2524710"/>
            <a:chExt cx="4046084" cy="306651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96B83E-954A-F845-88DF-F65FDA9152D0}"/>
                </a:ext>
              </a:extLst>
            </p:cNvPr>
            <p:cNvGrpSpPr/>
            <p:nvPr/>
          </p:nvGrpSpPr>
          <p:grpSpPr>
            <a:xfrm>
              <a:off x="255665" y="2524710"/>
              <a:ext cx="4046084" cy="2576707"/>
              <a:chOff x="255665" y="2524710"/>
              <a:chExt cx="4046084" cy="2576707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A983304-029C-6D4E-9614-5BB3ABEA8A62}"/>
                  </a:ext>
                </a:extLst>
              </p:cNvPr>
              <p:cNvSpPr txBox="1"/>
              <p:nvPr/>
            </p:nvSpPr>
            <p:spPr>
              <a:xfrm>
                <a:off x="1635669" y="2524710"/>
                <a:ext cx="7120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Upload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39423C2-0643-9840-BD13-35AB996C1EF3}"/>
                  </a:ext>
                </a:extLst>
              </p:cNvPr>
              <p:cNvGrpSpPr/>
              <p:nvPr/>
            </p:nvGrpSpPr>
            <p:grpSpPr>
              <a:xfrm>
                <a:off x="255665" y="2793197"/>
                <a:ext cx="4046084" cy="2308220"/>
                <a:chOff x="255665" y="2793197"/>
                <a:chExt cx="4046084" cy="2308220"/>
              </a:xfrm>
            </p:grpSpPr>
            <p:pic>
              <p:nvPicPr>
                <p:cNvPr id="1026" name="Picture 2">
                  <a:extLst>
                    <a:ext uri="{FF2B5EF4-FFF2-40B4-BE49-F238E27FC236}">
                      <a16:creationId xmlns:a16="http://schemas.microsoft.com/office/drawing/2014/main" id="{2D307915-EAE3-DF43-A0B6-55B2598146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5665" y="3840357"/>
                  <a:ext cx="2088145" cy="12098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7" name="Elbow Connector 16">
                  <a:extLst>
                    <a:ext uri="{FF2B5EF4-FFF2-40B4-BE49-F238E27FC236}">
                      <a16:creationId xmlns:a16="http://schemas.microsoft.com/office/drawing/2014/main" id="{07CAB2BA-5AC6-7A4C-A383-D583C9348B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7695" y="2793197"/>
                  <a:ext cx="2448170" cy="1080260"/>
                </a:xfrm>
                <a:prstGeom prst="bentConnector3">
                  <a:avLst>
                    <a:gd name="adj1" fmla="val 38"/>
                  </a:avLst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Elbow Connector 27">
                  <a:extLst>
                    <a:ext uri="{FF2B5EF4-FFF2-40B4-BE49-F238E27FC236}">
                      <a16:creationId xmlns:a16="http://schemas.microsoft.com/office/drawing/2014/main" id="{15069E7F-D2D5-1D48-8611-16C302311E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9737" y="2995414"/>
                  <a:ext cx="1836128" cy="875866"/>
                </a:xfrm>
                <a:prstGeom prst="bentConnector3">
                  <a:avLst>
                    <a:gd name="adj1" fmla="val 200"/>
                  </a:avLst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Elbow Connector 44">
                  <a:extLst>
                    <a:ext uri="{FF2B5EF4-FFF2-40B4-BE49-F238E27FC236}">
                      <a16:creationId xmlns:a16="http://schemas.microsoft.com/office/drawing/2014/main" id="{9B7D56D5-7031-524D-8DE4-31DBFCAC4A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89879" y="3168444"/>
                  <a:ext cx="1245986" cy="700659"/>
                </a:xfrm>
                <a:prstGeom prst="bentConnector3">
                  <a:avLst>
                    <a:gd name="adj1" fmla="val -37"/>
                  </a:avLst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F66E21AA-B5D0-504C-8E37-F61A997DEB2C}"/>
                    </a:ext>
                  </a:extLst>
                </p:cNvPr>
                <p:cNvGrpSpPr/>
                <p:nvPr/>
              </p:nvGrpSpPr>
              <p:grpSpPr>
                <a:xfrm>
                  <a:off x="2919850" y="3475810"/>
                  <a:ext cx="1381899" cy="1625607"/>
                  <a:chOff x="2919850" y="3475810"/>
                  <a:chExt cx="1381899" cy="1625607"/>
                </a:xfrm>
              </p:grpSpPr>
              <p:pic>
                <p:nvPicPr>
                  <p:cNvPr id="1030" name="Picture 6">
                    <a:extLst>
                      <a:ext uri="{FF2B5EF4-FFF2-40B4-BE49-F238E27FC236}">
                        <a16:creationId xmlns:a16="http://schemas.microsoft.com/office/drawing/2014/main" id="{AEA1CDA1-36F7-D74A-AC9D-446927F6D63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2919850" y="4445270"/>
                    <a:ext cx="1073641" cy="65614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61" name="Straight Arrow Connector 60">
                    <a:extLst>
                      <a:ext uri="{FF2B5EF4-FFF2-40B4-BE49-F238E27FC236}">
                        <a16:creationId xmlns:a16="http://schemas.microsoft.com/office/drawing/2014/main" id="{54E81124-3B19-244D-A2AC-BECC65A9110B}"/>
                      </a:ext>
                    </a:extLst>
                  </p:cNvPr>
                  <p:cNvCxnSpPr/>
                  <p:nvPr/>
                </p:nvCxnSpPr>
                <p:spPr>
                  <a:xfrm>
                    <a:off x="3207870" y="3518773"/>
                    <a:ext cx="0" cy="1109117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Arrow Connector 65">
                    <a:extLst>
                      <a:ext uri="{FF2B5EF4-FFF2-40B4-BE49-F238E27FC236}">
                        <a16:creationId xmlns:a16="http://schemas.microsoft.com/office/drawing/2014/main" id="{1839A786-E266-9247-A58B-364F59FADA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62323" y="3547815"/>
                    <a:ext cx="0" cy="100807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>
                    <a:extLst>
                      <a:ext uri="{FF2B5EF4-FFF2-40B4-BE49-F238E27FC236}">
                        <a16:creationId xmlns:a16="http://schemas.microsoft.com/office/drawing/2014/main" id="{C1449EA2-7E5F-834D-9443-CB993DDCDF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7895" y="3475810"/>
                    <a:ext cx="0" cy="100807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E0A85A7B-E8E0-3543-A21A-4EA94B8790E4}"/>
                      </a:ext>
                    </a:extLst>
                  </p:cNvPr>
                  <p:cNvSpPr txBox="1"/>
                  <p:nvPr/>
                </p:nvSpPr>
                <p:spPr>
                  <a:xfrm>
                    <a:off x="3512237" y="3703999"/>
                    <a:ext cx="78951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rgbClr val="FF0000"/>
                        </a:solidFill>
                      </a:rPr>
                      <a:t>Forward</a:t>
                    </a:r>
                  </a:p>
                </p:txBody>
              </p:sp>
            </p:grpSp>
          </p:grp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38FDE19-22E8-324B-9E08-84A71277A20E}"/>
                </a:ext>
              </a:extLst>
            </p:cNvPr>
            <p:cNvSpPr txBox="1"/>
            <p:nvPr/>
          </p:nvSpPr>
          <p:spPr>
            <a:xfrm>
              <a:off x="2773511" y="5068009"/>
              <a:ext cx="1188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Render</a:t>
              </a:r>
            </a:p>
            <a:p>
              <a:r>
                <a:rPr lang="en-US" altLang="zh-CN" sz="1400" dirty="0"/>
                <a:t>Fair</a:t>
              </a:r>
              <a:r>
                <a:rPr lang="zh-CN" altLang="en-US" sz="1400" dirty="0"/>
                <a:t> </a:t>
              </a:r>
              <a:r>
                <a:rPr lang="en-US" altLang="zh-CN" sz="1400" dirty="0"/>
                <a:t>CPU/GPU</a:t>
              </a:r>
              <a:endParaRPr lang="en-US" sz="1400" dirty="0"/>
            </a:p>
          </p:txBody>
        </p:sp>
      </p:grpSp>
      <p:sp>
        <p:nvSpPr>
          <p:cNvPr id="110" name="Title 1">
            <a:extLst>
              <a:ext uri="{FF2B5EF4-FFF2-40B4-BE49-F238E27FC236}">
                <a16:creationId xmlns:a16="http://schemas.microsoft.com/office/drawing/2014/main" id="{CB04249C-DE9A-7C49-ABC3-37E54CE18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-138815"/>
            <a:ext cx="8763000" cy="11046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Addressing Scalability Issues</a:t>
            </a:r>
          </a:p>
        </p:txBody>
      </p:sp>
      <p:sp>
        <p:nvSpPr>
          <p:cNvPr id="111" name="Content Placeholder 2">
            <a:extLst>
              <a:ext uri="{FF2B5EF4-FFF2-40B4-BE49-F238E27FC236}">
                <a16:creationId xmlns:a16="http://schemas.microsoft.com/office/drawing/2014/main" id="{7688C2E7-6ECB-894F-9BE6-71A6951C00F7}"/>
              </a:ext>
            </a:extLst>
          </p:cNvPr>
          <p:cNvSpPr txBox="1">
            <a:spLocks/>
          </p:cNvSpPr>
          <p:nvPr/>
        </p:nvSpPr>
        <p:spPr>
          <a:xfrm>
            <a:off x="255665" y="691678"/>
            <a:ext cx="4901991" cy="1935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400" dirty="0"/>
              <a:t>Root cause: local rendering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</a:rPr>
              <a:t>Server forwards data </a:t>
            </a: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zh-CN" altLang="en-US" sz="20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throughput  linearly increases as # users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zh-CN" altLang="en-US" sz="2000" dirty="0"/>
              <a:t>    </a:t>
            </a:r>
            <a:r>
              <a:rPr lang="en-US" sz="2000" dirty="0"/>
              <a:t># users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zh-CN" altLang="en-US" sz="2000" dirty="0">
                <a:sym typeface="Wingdings" pitchFamily="2" charset="2"/>
              </a:rPr>
              <a:t>  </a:t>
            </a:r>
            <a:r>
              <a:rPr lang="en-US" sz="2000" dirty="0"/>
              <a:t>rendering</a:t>
            </a:r>
            <a:r>
              <a:rPr lang="zh-CN" altLang="en-US" sz="2000" dirty="0"/>
              <a:t> </a:t>
            </a:r>
            <a:r>
              <a:rPr lang="en-US" sz="2000" dirty="0"/>
              <a:t>overhead 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r>
              <a:rPr lang="en-US" dirty="0"/>
              <a:t>Headset's fair</a:t>
            </a:r>
            <a:r>
              <a:rPr lang="zh-CN" altLang="en-US" dirty="0"/>
              <a:t> </a:t>
            </a:r>
            <a:r>
              <a:rPr lang="en-US" altLang="zh-CN" dirty="0"/>
              <a:t>CPU/GPU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en-US" dirty="0"/>
              <a:t> low FPS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D383AD2-1C18-AE4B-B4D1-9AC6B9D32924}"/>
              </a:ext>
            </a:extLst>
          </p:cNvPr>
          <p:cNvSpPr txBox="1"/>
          <p:nvPr/>
        </p:nvSpPr>
        <p:spPr>
          <a:xfrm>
            <a:off x="5093541" y="694440"/>
            <a:ext cx="5256365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400" dirty="0"/>
              <a:t>Potential solution: remote rendering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Amount of data independent of # users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Server's powerful CPU/GPU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high FPS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DC495F-7A9C-A840-8DCE-1E68BFA57A88}"/>
              </a:ext>
            </a:extLst>
          </p:cNvPr>
          <p:cNvGrpSpPr/>
          <p:nvPr/>
        </p:nvGrpSpPr>
        <p:grpSpPr>
          <a:xfrm>
            <a:off x="5493734" y="2142547"/>
            <a:ext cx="4375034" cy="3047755"/>
            <a:chOff x="5493734" y="2142547"/>
            <a:chExt cx="4375034" cy="30477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D73235A-ECAB-C148-8BB2-7E2AD877B909}"/>
                </a:ext>
              </a:extLst>
            </p:cNvPr>
            <p:cNvGrpSpPr/>
            <p:nvPr/>
          </p:nvGrpSpPr>
          <p:grpSpPr>
            <a:xfrm>
              <a:off x="5493734" y="2142547"/>
              <a:ext cx="4375034" cy="3047755"/>
              <a:chOff x="5493734" y="2142547"/>
              <a:chExt cx="4375034" cy="3047755"/>
            </a:xfrm>
          </p:grpSpPr>
          <p:pic>
            <p:nvPicPr>
              <p:cNvPr id="96" name="Picture 6">
                <a:extLst>
                  <a:ext uri="{FF2B5EF4-FFF2-40B4-BE49-F238E27FC236}">
                    <a16:creationId xmlns:a16="http://schemas.microsoft.com/office/drawing/2014/main" id="{F3E4D03A-1370-2649-B5DD-B1A35F842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151485" y="4534155"/>
                <a:ext cx="1073641" cy="6561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43372EE-8D14-8541-8ED7-7D64814376C8}"/>
                  </a:ext>
                </a:extLst>
              </p:cNvPr>
              <p:cNvSpPr txBox="1"/>
              <p:nvPr/>
            </p:nvSpPr>
            <p:spPr>
              <a:xfrm>
                <a:off x="8601694" y="3820421"/>
                <a:ext cx="12670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A</a:t>
                </a:r>
                <a:r>
                  <a:rPr lang="zh-CN" alt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400" dirty="0">
                    <a:solidFill>
                      <a:srgbClr val="FF0000"/>
                    </a:solidFill>
                  </a:rPr>
                  <a:t>v</a:t>
                </a:r>
                <a:r>
                  <a:rPr lang="en-US" sz="1400" dirty="0">
                    <a:solidFill>
                      <a:srgbClr val="FF0000"/>
                    </a:solidFill>
                  </a:rPr>
                  <a:t>ideo frame</a:t>
                </a: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C5CF7BF-8310-B443-8346-F3975A3B7DD3}"/>
                  </a:ext>
                </a:extLst>
              </p:cNvPr>
              <p:cNvGrpSpPr/>
              <p:nvPr/>
            </p:nvGrpSpPr>
            <p:grpSpPr>
              <a:xfrm>
                <a:off x="5493734" y="2142547"/>
                <a:ext cx="3902386" cy="3012156"/>
                <a:chOff x="5493734" y="2142547"/>
                <a:chExt cx="3902386" cy="3012156"/>
              </a:xfrm>
            </p:grpSpPr>
            <p:pic>
              <p:nvPicPr>
                <p:cNvPr id="94" name="Picture 2">
                  <a:extLst>
                    <a:ext uri="{FF2B5EF4-FFF2-40B4-BE49-F238E27FC236}">
                      <a16:creationId xmlns:a16="http://schemas.microsoft.com/office/drawing/2014/main" id="{935369CE-F89C-E542-85C5-09AB2CACB6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93734" y="3944877"/>
                  <a:ext cx="2088145" cy="12098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745D61DE-E2F3-8244-BA72-DC71E4365A3B}"/>
                    </a:ext>
                  </a:extLst>
                </p:cNvPr>
                <p:cNvGrpSpPr/>
                <p:nvPr/>
              </p:nvGrpSpPr>
              <p:grpSpPr>
                <a:xfrm>
                  <a:off x="7822741" y="2142547"/>
                  <a:ext cx="1573379" cy="2434740"/>
                  <a:chOff x="7822741" y="2142547"/>
                  <a:chExt cx="1573379" cy="2434740"/>
                </a:xfrm>
              </p:grpSpPr>
              <p:pic>
                <p:nvPicPr>
                  <p:cNvPr id="95" name="Picture 4">
                    <a:extLst>
                      <a:ext uri="{FF2B5EF4-FFF2-40B4-BE49-F238E27FC236}">
                        <a16:creationId xmlns:a16="http://schemas.microsoft.com/office/drawing/2014/main" id="{2DC65ABA-2C61-FD43-BABB-5960FCD0641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50810" y="2665767"/>
                    <a:ext cx="686296" cy="97374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102" name="Straight Arrow Connector 101">
                    <a:extLst>
                      <a:ext uri="{FF2B5EF4-FFF2-40B4-BE49-F238E27FC236}">
                        <a16:creationId xmlns:a16="http://schemas.microsoft.com/office/drawing/2014/main" id="{294B1B94-7F41-5C45-88B7-DE186CA38C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593958" y="3518773"/>
                    <a:ext cx="7736" cy="1058514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D48995C3-6A20-2B46-BA84-E1FF7A9BCB75}"/>
                      </a:ext>
                    </a:extLst>
                  </p:cNvPr>
                  <p:cNvSpPr txBox="1"/>
                  <p:nvPr/>
                </p:nvSpPr>
                <p:spPr>
                  <a:xfrm>
                    <a:off x="7822741" y="2142547"/>
                    <a:ext cx="157337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/>
                      <a:t>       </a:t>
                    </a:r>
                    <a:r>
                      <a:rPr lang="zh-CN" altLang="en-US" sz="1400" dirty="0"/>
                      <a:t>    </a:t>
                    </a:r>
                    <a:r>
                      <a:rPr lang="en-US" sz="1400" dirty="0"/>
                      <a:t>Render</a:t>
                    </a:r>
                  </a:p>
                  <a:p>
                    <a:r>
                      <a:rPr lang="en-US" altLang="zh-CN" sz="1400" dirty="0"/>
                      <a:t>Powerful</a:t>
                    </a:r>
                    <a:r>
                      <a:rPr lang="zh-CN" altLang="en-US" sz="1400" dirty="0"/>
                      <a:t> </a:t>
                    </a:r>
                    <a:r>
                      <a:rPr lang="en-US" altLang="zh-CN" sz="1400" dirty="0"/>
                      <a:t>CPU/GPU</a:t>
                    </a:r>
                    <a:endParaRPr lang="en-US" sz="1400" dirty="0"/>
                  </a:p>
                </p:txBody>
              </p:sp>
            </p:grpSp>
          </p:grp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F87377D-2265-1B4D-9B37-9E93D40A592B}"/>
                </a:ext>
              </a:extLst>
            </p:cNvPr>
            <p:cNvSpPr txBox="1"/>
            <p:nvPr/>
          </p:nvSpPr>
          <p:spPr>
            <a:xfrm>
              <a:off x="6806227" y="2621853"/>
              <a:ext cx="712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Upload</a:t>
              </a:r>
            </a:p>
          </p:txBody>
        </p:sp>
        <p:cxnSp>
          <p:nvCxnSpPr>
            <p:cNvPr id="36" name="Elbow Connector 35">
              <a:extLst>
                <a:ext uri="{FF2B5EF4-FFF2-40B4-BE49-F238E27FC236}">
                  <a16:creationId xmlns:a16="http://schemas.microsoft.com/office/drawing/2014/main" id="{FCA80C96-45F0-364A-A158-CF60B25240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8253" y="2890340"/>
              <a:ext cx="2448170" cy="1080260"/>
            </a:xfrm>
            <a:prstGeom prst="bentConnector3">
              <a:avLst>
                <a:gd name="adj1" fmla="val 38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>
              <a:extLst>
                <a:ext uri="{FF2B5EF4-FFF2-40B4-BE49-F238E27FC236}">
                  <a16:creationId xmlns:a16="http://schemas.microsoft.com/office/drawing/2014/main" id="{0AC06457-8A4A-A242-A71B-19D54D6673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0295" y="3092557"/>
              <a:ext cx="1836128" cy="875866"/>
            </a:xfrm>
            <a:prstGeom prst="bentConnector3">
              <a:avLst>
                <a:gd name="adj1" fmla="val 200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>
              <a:extLst>
                <a:ext uri="{FF2B5EF4-FFF2-40B4-BE49-F238E27FC236}">
                  <a16:creationId xmlns:a16="http://schemas.microsoft.com/office/drawing/2014/main" id="{2D04D62D-972E-704F-87FE-C071EC957E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0437" y="3265587"/>
              <a:ext cx="1245986" cy="700659"/>
            </a:xfrm>
            <a:prstGeom prst="bentConnector3">
              <a:avLst>
                <a:gd name="adj1" fmla="val -3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43" descr="Shape, arrow&#10;&#10;Description automatically generated">
            <a:extLst>
              <a:ext uri="{FF2B5EF4-FFF2-40B4-BE49-F238E27FC236}">
                <a16:creationId xmlns:a16="http://schemas.microsoft.com/office/drawing/2014/main" id="{425A17E6-F1E7-4D46-AD23-5CB15E0AE0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5" t="15322" r="13413" b="19383"/>
          <a:stretch/>
        </p:blipFill>
        <p:spPr>
          <a:xfrm>
            <a:off x="471681" y="1757309"/>
            <a:ext cx="216014" cy="385238"/>
          </a:xfrm>
          <a:prstGeom prst="rect">
            <a:avLst/>
          </a:prstGeom>
        </p:spPr>
      </p:pic>
      <p:pic>
        <p:nvPicPr>
          <p:cNvPr id="47" name="Picture 46" descr="Shape, arrow&#10;&#10;Description automatically generated">
            <a:extLst>
              <a:ext uri="{FF2B5EF4-FFF2-40B4-BE49-F238E27FC236}">
                <a16:creationId xmlns:a16="http://schemas.microsoft.com/office/drawing/2014/main" id="{B844DE51-7EEC-8F4B-8C9F-F415132CC0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5" t="15322" r="13413" b="19383"/>
          <a:stretch/>
        </p:blipFill>
        <p:spPr>
          <a:xfrm>
            <a:off x="1651148" y="1757309"/>
            <a:ext cx="216014" cy="38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5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C22D3-0E34-B040-9699-F7B445173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857" y="23834"/>
            <a:ext cx="4104285" cy="77000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End-to-end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4E30B-EEA9-034B-A328-D22B2FA2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9254" y="5161660"/>
            <a:ext cx="1701748" cy="195415"/>
          </a:xfrm>
        </p:spPr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3B9354D-0064-0A4E-8475-67E80AD3379A}"/>
              </a:ext>
            </a:extLst>
          </p:cNvPr>
          <p:cNvSpPr txBox="1">
            <a:spLocks/>
          </p:cNvSpPr>
          <p:nvPr/>
        </p:nvSpPr>
        <p:spPr>
          <a:xfrm>
            <a:off x="322169" y="937631"/>
            <a:ext cx="4757831" cy="167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End-to-end (E2E) latency:</a:t>
            </a:r>
            <a:r>
              <a:rPr lang="zh-CN" altLang="en-US" sz="2000" dirty="0"/>
              <a:t> </a:t>
            </a:r>
            <a:r>
              <a:rPr lang="en-US" sz="2000" i="1" dirty="0"/>
              <a:t>T'</a:t>
            </a:r>
            <a:r>
              <a:rPr lang="en-US" sz="2000" i="1" baseline="-25000" dirty="0"/>
              <a:t>U2 </a:t>
            </a:r>
            <a:r>
              <a:rPr lang="en-US" sz="2000" dirty="0"/>
              <a:t>– </a:t>
            </a:r>
            <a:r>
              <a:rPr lang="en-US" sz="2000" i="1" dirty="0"/>
              <a:t>T</a:t>
            </a:r>
            <a:r>
              <a:rPr lang="en-US" sz="2000" baseline="-25000" dirty="0"/>
              <a:t>U1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Sync Quest 2 and </a:t>
            </a:r>
            <a:r>
              <a:rPr lang="en-US" sz="2000" dirty="0" err="1"/>
              <a:t>WiFi</a:t>
            </a:r>
            <a:r>
              <a:rPr lang="en-US" sz="2000" dirty="0"/>
              <a:t> AP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Breakdown E2E latency based on packet delivery time on </a:t>
            </a:r>
            <a:r>
              <a:rPr lang="en-US" sz="2000" dirty="0" err="1"/>
              <a:t>WiFi</a:t>
            </a:r>
            <a:r>
              <a:rPr lang="en-US" sz="2000" dirty="0"/>
              <a:t> AP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DEC2A7-6CDF-4244-A0DF-C8B0F88C4831}"/>
              </a:ext>
            </a:extLst>
          </p:cNvPr>
          <p:cNvGrpSpPr/>
          <p:nvPr/>
        </p:nvGrpSpPr>
        <p:grpSpPr>
          <a:xfrm>
            <a:off x="5154657" y="2867025"/>
            <a:ext cx="3134654" cy="2113620"/>
            <a:chOff x="5590209" y="1372329"/>
            <a:chExt cx="2145274" cy="144650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B225A1C-E5B2-574E-8C71-B8AD020CF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0209" y="1372329"/>
              <a:ext cx="1973901" cy="111540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3B846B-394E-FF46-9303-6683BAC4863B}"/>
                </a:ext>
              </a:extLst>
            </p:cNvPr>
            <p:cNvSpPr txBox="1"/>
            <p:nvPr/>
          </p:nvSpPr>
          <p:spPr>
            <a:xfrm>
              <a:off x="6040211" y="2480281"/>
              <a:ext cx="1695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U2's viewport: </a:t>
              </a:r>
              <a:r>
                <a:rPr lang="en-US" sz="1600" i="1" dirty="0"/>
                <a:t>T</a:t>
              </a:r>
              <a:r>
                <a:rPr lang="en-US" sz="1600" i="1" baseline="-25000" dirty="0"/>
                <a:t>U2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A02273-F785-E141-8AA3-1AD1CE7DCA34}"/>
              </a:ext>
            </a:extLst>
          </p:cNvPr>
          <p:cNvGrpSpPr/>
          <p:nvPr/>
        </p:nvGrpSpPr>
        <p:grpSpPr>
          <a:xfrm>
            <a:off x="2127795" y="2867025"/>
            <a:ext cx="3097685" cy="2103131"/>
            <a:chOff x="3100114" y="697350"/>
            <a:chExt cx="2129994" cy="14461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2E3D7F7-8DD4-594F-B27C-26473622F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0114" y="697350"/>
              <a:ext cx="1979418" cy="111852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029276-4CE1-FC41-BDDE-D5586E0046DD}"/>
                </a:ext>
              </a:extLst>
            </p:cNvPr>
            <p:cNvSpPr txBox="1"/>
            <p:nvPr/>
          </p:nvSpPr>
          <p:spPr>
            <a:xfrm>
              <a:off x="3489952" y="1804927"/>
              <a:ext cx="17401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U1's viewport: </a:t>
              </a:r>
              <a:r>
                <a:rPr lang="en-US" sz="1600" i="1" dirty="0"/>
                <a:t>T'</a:t>
              </a:r>
              <a:r>
                <a:rPr lang="en-US" sz="1600" i="1" baseline="-25000" dirty="0"/>
                <a:t>U1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F1458A-0EEE-BD4F-B7E9-9A2C8AC157F5}"/>
              </a:ext>
            </a:extLst>
          </p:cNvPr>
          <p:cNvGrpSpPr/>
          <p:nvPr/>
        </p:nvGrpSpPr>
        <p:grpSpPr>
          <a:xfrm>
            <a:off x="5152545" y="2860161"/>
            <a:ext cx="3202350" cy="2120483"/>
            <a:chOff x="653872" y="714469"/>
            <a:chExt cx="2191604" cy="145120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0BBF89-F034-C64A-9A71-13136A5FE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872" y="714469"/>
              <a:ext cx="1973901" cy="116036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AE03FD-C9E3-BA46-B4E7-9138F6F2E266}"/>
                </a:ext>
              </a:extLst>
            </p:cNvPr>
            <p:cNvSpPr txBox="1"/>
            <p:nvPr/>
          </p:nvSpPr>
          <p:spPr>
            <a:xfrm>
              <a:off x="1105320" y="1827118"/>
              <a:ext cx="17401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U2's viewport: </a:t>
              </a:r>
              <a:r>
                <a:rPr lang="en-US" sz="1600" i="1" dirty="0"/>
                <a:t>T'</a:t>
              </a:r>
              <a:r>
                <a:rPr lang="en-US" sz="1600" i="1" baseline="-25000" dirty="0"/>
                <a:t>U2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F05642-90F6-F94C-B5DD-D199F4A80FD8}"/>
              </a:ext>
            </a:extLst>
          </p:cNvPr>
          <p:cNvGrpSpPr/>
          <p:nvPr/>
        </p:nvGrpSpPr>
        <p:grpSpPr>
          <a:xfrm>
            <a:off x="2129294" y="2860835"/>
            <a:ext cx="3096187" cy="2109321"/>
            <a:chOff x="7774428" y="1345395"/>
            <a:chExt cx="2128964" cy="145038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9DADFF-BDA7-0A42-B4D8-1C2B29996D45}"/>
                </a:ext>
              </a:extLst>
            </p:cNvPr>
            <p:cNvSpPr txBox="1"/>
            <p:nvPr/>
          </p:nvSpPr>
          <p:spPr>
            <a:xfrm>
              <a:off x="8163236" y="2457228"/>
              <a:ext cx="17401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U1's viewport: </a:t>
              </a:r>
              <a:r>
                <a:rPr lang="en-US" sz="1600" i="1" dirty="0"/>
                <a:t>T</a:t>
              </a:r>
              <a:r>
                <a:rPr lang="en-US" sz="1600" i="1" baseline="-25000" dirty="0"/>
                <a:t>U1</a:t>
              </a:r>
            </a:p>
          </p:txBody>
        </p:sp>
        <p:pic>
          <p:nvPicPr>
            <p:cNvPr id="25" name="Content Placeholder 5">
              <a:extLst>
                <a:ext uri="{FF2B5EF4-FFF2-40B4-BE49-F238E27FC236}">
                  <a16:creationId xmlns:a16="http://schemas.microsoft.com/office/drawing/2014/main" id="{1B5F8EC7-7043-5A4D-9870-655479A43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4428" y="1345395"/>
              <a:ext cx="1979418" cy="1118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764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85BB4-9460-C54F-8027-966F679D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CF9D7E-A13B-904A-9E12-380662BA00AB}"/>
              </a:ext>
            </a:extLst>
          </p:cNvPr>
          <p:cNvSpPr txBox="1">
            <a:spLocks/>
          </p:cNvSpPr>
          <p:nvPr/>
        </p:nvSpPr>
        <p:spPr>
          <a:xfrm>
            <a:off x="213454" y="743097"/>
            <a:ext cx="6232080" cy="4797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</a:rPr>
              <a:t>150ms is threshold</a:t>
            </a:r>
            <a:r>
              <a:rPr lang="en-US" sz="2400" baseline="30000" dirty="0">
                <a:solidFill>
                  <a:srgbClr val="FF0000"/>
                </a:solidFill>
              </a:rPr>
              <a:t>[</a:t>
            </a:r>
            <a:r>
              <a:rPr lang="en-US" altLang="zh-CN" sz="2400" baseline="30000" dirty="0">
                <a:solidFill>
                  <a:srgbClr val="FF0000"/>
                </a:solidFill>
              </a:rPr>
              <a:t>4</a:t>
            </a:r>
            <a:r>
              <a:rPr lang="en-US" sz="2400" baseline="30000" dirty="0">
                <a:solidFill>
                  <a:srgbClr val="FF0000"/>
                </a:solidFill>
              </a:rPr>
              <a:t>]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dirty="0"/>
              <a:t>Mozilla Hubs on official server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n-US" sz="2000" dirty="0"/>
              <a:t>RTT &gt;70ms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    CPU utilization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   sender/receiver </a:t>
            </a:r>
            <a:br>
              <a:rPr lang="en-US" sz="2000" dirty="0"/>
            </a:br>
            <a:r>
              <a:rPr lang="en-US" sz="2000" dirty="0"/>
              <a:t>processing delay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Server not handling forwarding workload well</a:t>
            </a:r>
            <a:endParaRPr lang="en-US" sz="1800" dirty="0"/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dirty="0" err="1"/>
              <a:t>AltspaceVR</a:t>
            </a:r>
            <a:endParaRPr lang="en-US" sz="2400" dirty="0"/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n-US" sz="2000" dirty="0"/>
              <a:t>RTT &gt;70ms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Viewport-adaptive optimization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  </a:t>
            </a:r>
            <a:br>
              <a:rPr lang="en-US" sz="2000" dirty="0"/>
            </a:br>
            <a:r>
              <a:rPr lang="en-US" sz="2000" dirty="0"/>
              <a:t>    server processing latency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sz="1800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sz="1800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sz="1800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sz="1800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sz="1800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sz="1800" dirty="0"/>
          </a:p>
          <a:p>
            <a:pPr marL="380985" lvl="1" indent="0" fontAlgn="auto">
              <a:spcAft>
                <a:spcPts val="0"/>
              </a:spcAft>
              <a:buNone/>
            </a:pPr>
            <a:endParaRPr lang="en-US" sz="1800" dirty="0"/>
          </a:p>
          <a:p>
            <a:pPr marL="380985" lvl="1" indent="0" fontAlgn="auto">
              <a:spcAft>
                <a:spcPts val="0"/>
              </a:spcAft>
              <a:buNone/>
            </a:pPr>
            <a:endParaRPr lang="en-US" sz="1800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sz="1667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sz="1667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sz="1667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sz="1667" dirty="0"/>
          </a:p>
          <a:p>
            <a:pPr fontAlgn="auto">
              <a:spcAft>
                <a:spcPts val="0"/>
              </a:spcAft>
            </a:pPr>
            <a:endParaRPr lang="en-US" sz="2000" dirty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AA172EC6-9086-E744-9361-F7BA458B3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885287"/>
              </p:ext>
            </p:extLst>
          </p:nvPr>
        </p:nvGraphicFramePr>
        <p:xfrm>
          <a:off x="5390761" y="1391945"/>
          <a:ext cx="4504755" cy="2464205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335088">
                  <a:extLst>
                    <a:ext uri="{9D8B030D-6E8A-4147-A177-3AD203B41FA5}">
                      <a16:colId xmlns:a16="http://schemas.microsoft.com/office/drawing/2014/main" val="2370337973"/>
                    </a:ext>
                  </a:extLst>
                </a:gridCol>
                <a:gridCol w="628968">
                  <a:extLst>
                    <a:ext uri="{9D8B030D-6E8A-4147-A177-3AD203B41FA5}">
                      <a16:colId xmlns:a16="http://schemas.microsoft.com/office/drawing/2014/main" val="1556727240"/>
                    </a:ext>
                  </a:extLst>
                </a:gridCol>
                <a:gridCol w="821055">
                  <a:extLst>
                    <a:ext uri="{9D8B030D-6E8A-4147-A177-3AD203B41FA5}">
                      <a16:colId xmlns:a16="http://schemas.microsoft.com/office/drawing/2014/main" val="2534777971"/>
                    </a:ext>
                  </a:extLst>
                </a:gridCol>
                <a:gridCol w="947928">
                  <a:extLst>
                    <a:ext uri="{9D8B030D-6E8A-4147-A177-3AD203B41FA5}">
                      <a16:colId xmlns:a16="http://schemas.microsoft.com/office/drawing/2014/main" val="1300186196"/>
                    </a:ext>
                  </a:extLst>
                </a:gridCol>
                <a:gridCol w="771716">
                  <a:extLst>
                    <a:ext uri="{9D8B030D-6E8A-4147-A177-3AD203B41FA5}">
                      <a16:colId xmlns:a16="http://schemas.microsoft.com/office/drawing/2014/main" val="489224469"/>
                    </a:ext>
                  </a:extLst>
                </a:gridCol>
              </a:tblGrid>
              <a:tr h="27732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Platforms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E2E</a:t>
                      </a:r>
                      <a:endParaRPr lang="en-US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Sender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Receiver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Server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160404"/>
                  </a:ext>
                </a:extLst>
              </a:tr>
              <a:tr h="3648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Rec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Room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101.7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25.9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39.9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29.9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631958"/>
                  </a:ext>
                </a:extLst>
              </a:tr>
              <a:tr h="2112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VRChat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104.3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27.3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37.4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33.5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436518"/>
                  </a:ext>
                </a:extLst>
              </a:tr>
              <a:tr h="3648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Horizon Worlds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128.5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26.2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49.1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40.2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41299"/>
                  </a:ext>
                </a:extLst>
              </a:tr>
              <a:tr h="3648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AltspaceVR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209.2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36.1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68.6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879064"/>
                  </a:ext>
                </a:extLst>
              </a:tr>
              <a:tr h="3648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Mozilla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Hubs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239.1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42.4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52.2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265766"/>
                  </a:ext>
                </a:extLst>
              </a:tr>
              <a:tr h="3648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Mozilla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Hubs*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130.7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16.2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71392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CA8A245-4CCF-864C-9005-493B97CDCD97}"/>
              </a:ext>
            </a:extLst>
          </p:cNvPr>
          <p:cNvSpPr txBox="1"/>
          <p:nvPr/>
        </p:nvSpPr>
        <p:spPr>
          <a:xfrm>
            <a:off x="5421614" y="3824015"/>
            <a:ext cx="4608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Two users</a:t>
            </a:r>
            <a:r>
              <a:rPr lang="zh-CN" altLang="en-US" sz="1600" dirty="0"/>
              <a:t>      </a:t>
            </a:r>
            <a:endParaRPr lang="en-US" altLang="zh-CN" sz="1600" dirty="0"/>
          </a:p>
          <a:p>
            <a:pPr algn="ctr"/>
            <a:r>
              <a:rPr lang="en-US" altLang="zh-CN" sz="1600" dirty="0"/>
              <a:t>Mozilla </a:t>
            </a:r>
            <a:r>
              <a:rPr lang="en-US" sz="1600" dirty="0"/>
              <a:t>Hubs*: our private server</a:t>
            </a:r>
          </a:p>
          <a:p>
            <a:pPr algn="ctr"/>
            <a:r>
              <a:rPr lang="en-US" sz="1600" dirty="0"/>
              <a:t>Experiments were conducted in the eastern U.S.</a:t>
            </a:r>
            <a:br>
              <a:rPr lang="en-US" sz="1600" dirty="0"/>
            </a:br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C5D5CA-6DFC-7A49-8800-095FB6DFF2D0}"/>
              </a:ext>
            </a:extLst>
          </p:cNvPr>
          <p:cNvSpPr txBox="1"/>
          <p:nvPr/>
        </p:nvSpPr>
        <p:spPr>
          <a:xfrm>
            <a:off x="985134" y="5176178"/>
            <a:ext cx="817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</a:t>
            </a:r>
            <a:r>
              <a:rPr lang="en-US" altLang="zh-CN" sz="1200" dirty="0"/>
              <a:t>4</a:t>
            </a:r>
            <a:r>
              <a:rPr lang="en-US" sz="1200" dirty="0"/>
              <a:t>] David Roberts </a:t>
            </a:r>
            <a:r>
              <a:rPr lang="en-US" sz="1200" i="1" dirty="0"/>
              <a:t>et al</a:t>
            </a:r>
            <a:r>
              <a:rPr lang="en-US" sz="1200" dirty="0"/>
              <a:t>. Comparing the End-to-End Latency of an Immersive Collaborative Environment and a Video Conference. IEEE/ACM International Symposium on Distributed Simulation and Real Time Applications, 2009.</a:t>
            </a:r>
          </a:p>
          <a:p>
            <a:endParaRPr lang="en-US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D57D67-D2F6-E04E-AF4D-4C3149B5BF67}"/>
              </a:ext>
            </a:extLst>
          </p:cNvPr>
          <p:cNvSpPr/>
          <p:nvPr/>
        </p:nvSpPr>
        <p:spPr>
          <a:xfrm>
            <a:off x="6745076" y="2769269"/>
            <a:ext cx="621279" cy="3625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33AB90-4800-3D4E-A58A-85C33F5E5D23}"/>
              </a:ext>
            </a:extLst>
          </p:cNvPr>
          <p:cNvSpPr/>
          <p:nvPr/>
        </p:nvSpPr>
        <p:spPr>
          <a:xfrm>
            <a:off x="7394717" y="3140654"/>
            <a:ext cx="1731039" cy="3471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50FB60-2E21-7544-AB69-90775C5E84E5}"/>
              </a:ext>
            </a:extLst>
          </p:cNvPr>
          <p:cNvSpPr/>
          <p:nvPr/>
        </p:nvSpPr>
        <p:spPr>
          <a:xfrm>
            <a:off x="6745578" y="2786001"/>
            <a:ext cx="607809" cy="7312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1981E5-DEE5-7842-912D-53D490C4F023}"/>
              </a:ext>
            </a:extLst>
          </p:cNvPr>
          <p:cNvSpPr/>
          <p:nvPr/>
        </p:nvSpPr>
        <p:spPr>
          <a:xfrm>
            <a:off x="6744575" y="3127991"/>
            <a:ext cx="596580" cy="3597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C9A647-FA7B-B940-8496-80A93B85C421}"/>
              </a:ext>
            </a:extLst>
          </p:cNvPr>
          <p:cNvSpPr/>
          <p:nvPr/>
        </p:nvSpPr>
        <p:spPr>
          <a:xfrm>
            <a:off x="9125757" y="3131359"/>
            <a:ext cx="792145" cy="7312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856219-DB9B-0F49-921D-E7796136E4A8}"/>
              </a:ext>
            </a:extLst>
          </p:cNvPr>
          <p:cNvSpPr/>
          <p:nvPr/>
        </p:nvSpPr>
        <p:spPr>
          <a:xfrm>
            <a:off x="9113525" y="2775355"/>
            <a:ext cx="790326" cy="3625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8F6B98A-1916-7747-A32B-B99809A86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857" y="22722"/>
            <a:ext cx="4104285" cy="77000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End-to-end Latency</a:t>
            </a:r>
          </a:p>
        </p:txBody>
      </p:sp>
      <p:pic>
        <p:nvPicPr>
          <p:cNvPr id="23" name="Picture 22" descr="Shape, arrow&#10;&#10;Description automatically generated">
            <a:extLst>
              <a:ext uri="{FF2B5EF4-FFF2-40B4-BE49-F238E27FC236}">
                <a16:creationId xmlns:a16="http://schemas.microsoft.com/office/drawing/2014/main" id="{C6A284D2-4014-424B-BBDB-E435881FED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5" t="15322" r="13413" b="19383"/>
          <a:stretch/>
        </p:blipFill>
        <p:spPr>
          <a:xfrm>
            <a:off x="472421" y="2109667"/>
            <a:ext cx="216014" cy="385238"/>
          </a:xfrm>
          <a:prstGeom prst="rect">
            <a:avLst/>
          </a:prstGeom>
        </p:spPr>
      </p:pic>
      <p:pic>
        <p:nvPicPr>
          <p:cNvPr id="24" name="Picture 23" descr="Shape, arrow&#10;&#10;Description automatically generated">
            <a:extLst>
              <a:ext uri="{FF2B5EF4-FFF2-40B4-BE49-F238E27FC236}">
                <a16:creationId xmlns:a16="http://schemas.microsoft.com/office/drawing/2014/main" id="{E779B4CC-D992-F14C-974F-1C4F674923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5" t="15322" r="13413" b="19383"/>
          <a:stretch/>
        </p:blipFill>
        <p:spPr>
          <a:xfrm>
            <a:off x="2508259" y="2109667"/>
            <a:ext cx="216014" cy="385238"/>
          </a:xfrm>
          <a:prstGeom prst="rect">
            <a:avLst/>
          </a:prstGeom>
        </p:spPr>
      </p:pic>
      <p:pic>
        <p:nvPicPr>
          <p:cNvPr id="25" name="Picture 24" descr="Shape, arrow&#10;&#10;Description automatically generated">
            <a:extLst>
              <a:ext uri="{FF2B5EF4-FFF2-40B4-BE49-F238E27FC236}">
                <a16:creationId xmlns:a16="http://schemas.microsoft.com/office/drawing/2014/main" id="{A311211B-BB69-5448-9E62-3E7155AE91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5" t="15322" r="13413" b="19383"/>
          <a:stretch/>
        </p:blipFill>
        <p:spPr>
          <a:xfrm>
            <a:off x="473427" y="4369605"/>
            <a:ext cx="216014" cy="38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2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3FB7B-1274-BA40-B927-967A6C80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E42D6A-20B1-D143-8F6B-7FA2661BE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991" y="1489405"/>
            <a:ext cx="4441203" cy="27361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3A48ADB-54D2-E14D-8F4C-FCD5A2FC9F6B}"/>
              </a:ext>
            </a:extLst>
          </p:cNvPr>
          <p:cNvSpPr txBox="1">
            <a:spLocks/>
          </p:cNvSpPr>
          <p:nvPr/>
        </p:nvSpPr>
        <p:spPr>
          <a:xfrm>
            <a:off x="3027857" y="22722"/>
            <a:ext cx="4104285" cy="770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dirty="0">
                <a:latin typeface="+mn-lt"/>
              </a:rPr>
              <a:t>End-to-end Latency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9F1FF3-36FC-2F49-BBE8-555B66FF6B85}"/>
              </a:ext>
            </a:extLst>
          </p:cNvPr>
          <p:cNvSpPr txBox="1">
            <a:spLocks/>
          </p:cNvSpPr>
          <p:nvPr/>
        </p:nvSpPr>
        <p:spPr>
          <a:xfrm>
            <a:off x="385763" y="877146"/>
            <a:ext cx="5747642" cy="4679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</a:rPr>
              <a:t>150ms is threshold</a:t>
            </a:r>
            <a:r>
              <a:rPr lang="en-US" sz="2400" baseline="30000" dirty="0">
                <a:solidFill>
                  <a:srgbClr val="FF0000"/>
                </a:solidFill>
              </a:rPr>
              <a:t>[</a:t>
            </a:r>
            <a:r>
              <a:rPr lang="en-US" altLang="zh-CN" sz="2400" baseline="30000" dirty="0">
                <a:solidFill>
                  <a:srgbClr val="FF0000"/>
                </a:solidFill>
              </a:rPr>
              <a:t>4</a:t>
            </a:r>
            <a:r>
              <a:rPr lang="en-US" sz="2400" baseline="30000" dirty="0">
                <a:solidFill>
                  <a:srgbClr val="FF0000"/>
                </a:solidFill>
              </a:rPr>
              <a:t>]</a:t>
            </a:r>
            <a:endParaRPr lang="en-US" sz="1800" dirty="0"/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dirty="0"/>
              <a:t>Scalability Issue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solidFill>
                  <a:srgbClr val="FF0000"/>
                </a:solidFill>
              </a:rPr>
              <a:t>All platforms higher or near 150ms (7 users)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</a:pPr>
            <a:endParaRPr lang="en-US" sz="2133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sz="1800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sz="1800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sz="1800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sz="1800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sz="1800" dirty="0"/>
          </a:p>
          <a:p>
            <a:pPr marL="380985" lvl="1" indent="0" fontAlgn="auto">
              <a:spcAft>
                <a:spcPts val="0"/>
              </a:spcAft>
              <a:buNone/>
            </a:pPr>
            <a:endParaRPr lang="en-US" sz="1800" dirty="0"/>
          </a:p>
          <a:p>
            <a:pPr marL="380985" lvl="1" indent="0" fontAlgn="auto">
              <a:spcAft>
                <a:spcPts val="0"/>
              </a:spcAft>
              <a:buNone/>
            </a:pPr>
            <a:endParaRPr lang="en-US" sz="1800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sz="1667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sz="1667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sz="1667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sz="1667" dirty="0"/>
          </a:p>
          <a:p>
            <a:pPr fontAlgn="auto">
              <a:spcAft>
                <a:spcPts val="0"/>
              </a:spcAft>
            </a:pPr>
            <a:endParaRPr lang="en-US" sz="2000" dirty="0"/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Ø"/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178DF6-4ACB-0C40-B49F-E7DE0D4E9E2B}"/>
              </a:ext>
            </a:extLst>
          </p:cNvPr>
          <p:cNvSpPr txBox="1"/>
          <p:nvPr/>
        </p:nvSpPr>
        <p:spPr>
          <a:xfrm>
            <a:off x="991892" y="5134577"/>
            <a:ext cx="817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</a:t>
            </a:r>
            <a:r>
              <a:rPr lang="en-US" altLang="zh-CN" sz="1200" dirty="0"/>
              <a:t>4</a:t>
            </a:r>
            <a:r>
              <a:rPr lang="en-US" sz="1200" dirty="0"/>
              <a:t>] David Roberts </a:t>
            </a:r>
            <a:r>
              <a:rPr lang="en-US" sz="1200" i="1" dirty="0"/>
              <a:t>et al</a:t>
            </a:r>
            <a:r>
              <a:rPr lang="en-US" sz="1200" dirty="0"/>
              <a:t>. Comparing the End-to-End Latency of an Immersive Collaborative Environment and a Video Conference. IEEE/ACM International Symposium on Distributed Simulation and Real Time Applications, 2009.</a:t>
            </a:r>
          </a:p>
          <a:p>
            <a:endParaRPr lang="en-US" sz="1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A943A1-8999-574B-ABE9-233BCFFB5756}"/>
              </a:ext>
            </a:extLst>
          </p:cNvPr>
          <p:cNvCxnSpPr>
            <a:cxnSpLocks/>
          </p:cNvCxnSpPr>
          <p:nvPr/>
        </p:nvCxnSpPr>
        <p:spPr>
          <a:xfrm>
            <a:off x="6143919" y="3289530"/>
            <a:ext cx="3616406" cy="0"/>
          </a:xfrm>
          <a:prstGeom prst="line">
            <a:avLst/>
          </a:prstGeom>
          <a:ln w="38100">
            <a:solidFill>
              <a:srgbClr val="FF0000">
                <a:alpha val="9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30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72F79-E57E-124E-A797-05D25E63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865" y="-144595"/>
            <a:ext cx="3888270" cy="11046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Other</a:t>
            </a:r>
            <a:r>
              <a:rPr lang="zh-CN" altLang="en-US" sz="3600" dirty="0">
                <a:latin typeface="+mn-lt"/>
              </a:rPr>
              <a:t> </a:t>
            </a:r>
            <a:r>
              <a:rPr lang="en-US" altLang="zh-CN" sz="3600" dirty="0">
                <a:latin typeface="+mn-lt"/>
              </a:rPr>
              <a:t>Experiments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929BF-9601-294B-A7EC-407B8CDEC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70" y="1044442"/>
            <a:ext cx="8763000" cy="3626115"/>
          </a:xfrm>
        </p:spPr>
        <p:txBody>
          <a:bodyPr/>
          <a:lstStyle/>
          <a:p>
            <a:r>
              <a:rPr lang="en-US" sz="2000" dirty="0"/>
              <a:t>A large-scale (N=37) experiment on Mozilla</a:t>
            </a:r>
            <a:r>
              <a:rPr lang="zh-CN" altLang="en-US" sz="2000" dirty="0"/>
              <a:t> </a:t>
            </a:r>
            <a:r>
              <a:rPr lang="en-US" altLang="zh-CN" sz="2000" dirty="0"/>
              <a:t>H</a:t>
            </a:r>
            <a:r>
              <a:rPr lang="en-US" sz="2000" dirty="0"/>
              <a:t>ubs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Bandwidth</a:t>
            </a:r>
            <a:r>
              <a:rPr lang="en-US" altLang="zh-CN" sz="2000" dirty="0"/>
              <a:t>, latency, and packet loss disruptions 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Understanding</a:t>
            </a:r>
            <a:r>
              <a:rPr lang="zh-CN" altLang="en-US" sz="2000" dirty="0"/>
              <a:t> </a:t>
            </a:r>
            <a:r>
              <a:rPr lang="en-US" altLang="zh-CN" sz="2000" dirty="0"/>
              <a:t>user experience on five platforms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915B7-165F-804F-87E3-A592D3E2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49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1EFE0-A3D8-5643-998A-597284CA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8C19FA-15C3-3940-867A-0829DC98B6E3}"/>
              </a:ext>
            </a:extLst>
          </p:cNvPr>
          <p:cNvSpPr txBox="1">
            <a:spLocks/>
          </p:cNvSpPr>
          <p:nvPr/>
        </p:nvSpPr>
        <p:spPr>
          <a:xfrm>
            <a:off x="183660" y="1020644"/>
            <a:ext cx="561639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EB44D-4AD9-0744-A401-890DF4AB95A3}"/>
              </a:ext>
            </a:extLst>
          </p:cNvPr>
          <p:cNvSpPr txBox="1"/>
          <p:nvPr/>
        </p:nvSpPr>
        <p:spPr>
          <a:xfrm>
            <a:off x="903710" y="5305607"/>
            <a:ext cx="7795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source code is available at https://</a:t>
            </a:r>
            <a:r>
              <a:rPr lang="en-US" sz="1200" dirty="0" err="1"/>
              <a:t>github.com</a:t>
            </a:r>
            <a:r>
              <a:rPr lang="en-US" sz="1200" dirty="0"/>
              <a:t>/</a:t>
            </a:r>
            <a:r>
              <a:rPr lang="en-US" sz="1200" dirty="0" err="1"/>
              <a:t>felixshing</a:t>
            </a:r>
            <a:r>
              <a:rPr lang="en-US" sz="1200" dirty="0"/>
              <a:t>/Metaverse_IMC2022</a:t>
            </a:r>
          </a:p>
          <a:p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87220-F3CD-CB42-8776-2E7450D0B946}"/>
              </a:ext>
            </a:extLst>
          </p:cNvPr>
          <p:cNvSpPr txBox="1"/>
          <p:nvPr/>
        </p:nvSpPr>
        <p:spPr>
          <a:xfrm>
            <a:off x="189855" y="49305"/>
            <a:ext cx="988379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n-lt"/>
              </a:rPr>
              <a:t>Conclusion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rgbClr val="FF0000"/>
                </a:solidFill>
              </a:rPr>
              <a:t>All five platforms are in early stage to realize the grand vision of Metaverse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Local rendering leads to throughput, FPS, and resource utilization scalability issues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Avatar embodiments fail to provide a truly immersive experience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End-to-end latency is high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333AC1-CB56-EE4C-83B4-5F7346F79377}"/>
              </a:ext>
            </a:extLst>
          </p:cNvPr>
          <p:cNvSpPr txBox="1"/>
          <p:nvPr/>
        </p:nvSpPr>
        <p:spPr>
          <a:xfrm>
            <a:off x="189855" y="2765142"/>
            <a:ext cx="98837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Future Work</a:t>
            </a:r>
            <a:endParaRPr lang="en-US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Decrypt traffic using existing tools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Measure other types of Metaverse platforms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Build an open-source tool to facilitate large-scale measurement in the wild</a:t>
            </a:r>
          </a:p>
        </p:txBody>
      </p:sp>
    </p:spTree>
    <p:extLst>
      <p:ext uri="{BB962C8B-B14F-4D97-AF65-F5344CB8AC3E}">
        <p14:creationId xmlns:p14="http://schemas.microsoft.com/office/powerpoint/2010/main" val="112445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A729B-D9CE-A949-BC44-FF3CF3871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4018" y="4133031"/>
            <a:ext cx="2286000" cy="304271"/>
          </a:xfrm>
        </p:spPr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C616AEFC-D688-3344-B945-E58DB9FF354D}"/>
              </a:ext>
            </a:extLst>
          </p:cNvPr>
          <p:cNvSpPr txBox="1">
            <a:spLocks/>
          </p:cNvSpPr>
          <p:nvPr/>
        </p:nvSpPr>
        <p:spPr>
          <a:xfrm>
            <a:off x="3988023" y="134199"/>
            <a:ext cx="2183954" cy="547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dirty="0">
                <a:latin typeface="+mn-lt"/>
                <a:cs typeface="Arial" panose="020B0604020202020204" pitchFamily="34" charset="0"/>
              </a:rPr>
              <a:t>Metaverse</a:t>
            </a:r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D32AF0C8-28BE-9747-B276-F95C42696608}"/>
              </a:ext>
            </a:extLst>
          </p:cNvPr>
          <p:cNvSpPr txBox="1">
            <a:spLocks/>
          </p:cNvSpPr>
          <p:nvPr/>
        </p:nvSpPr>
        <p:spPr>
          <a:xfrm>
            <a:off x="204844" y="867562"/>
            <a:ext cx="4262330" cy="13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cs typeface="Arial" panose="020B0604020202020204" pitchFamily="34" charset="0"/>
              </a:rPr>
              <a:t>What is Metaverse?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cs typeface="Arial" panose="020B0604020202020204" pitchFamily="34" charset="0"/>
              </a:rPr>
              <a:t>A collection of 3D virtual worlds connected via Internet</a:t>
            </a:r>
            <a:r>
              <a:rPr lang="en-US" sz="2000" baseline="30000" dirty="0">
                <a:cs typeface="Arial" panose="020B0604020202020204" pitchFamily="34" charset="0"/>
              </a:rPr>
              <a:t>[1]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5AE9BFF-8E6B-5841-BDBA-C689194D3E11}"/>
              </a:ext>
            </a:extLst>
          </p:cNvPr>
          <p:cNvSpPr txBox="1"/>
          <p:nvPr/>
        </p:nvSpPr>
        <p:spPr>
          <a:xfrm>
            <a:off x="262382" y="4672996"/>
            <a:ext cx="5351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[1] Ruizhi Cheng, Nan Wu, </a:t>
            </a:r>
            <a:r>
              <a:rPr lang="en-US" sz="1400" dirty="0" err="1"/>
              <a:t>Songqing</a:t>
            </a:r>
            <a:r>
              <a:rPr lang="en-US" sz="1400" dirty="0"/>
              <a:t> Chen, and Bo Han. Will Metaverse be NextG Internet? Vision, Hype, and Reality. IEEE Network, 2022.</a:t>
            </a:r>
          </a:p>
          <a:p>
            <a:endParaRPr lang="en-US" sz="14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FAEB471-762F-E84B-BA8A-25381DEE2FC7}"/>
              </a:ext>
            </a:extLst>
          </p:cNvPr>
          <p:cNvSpPr txBox="1"/>
          <p:nvPr/>
        </p:nvSpPr>
        <p:spPr>
          <a:xfrm>
            <a:off x="7260714" y="1791092"/>
            <a:ext cx="1086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Metaverse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E8098324-7281-5C44-8537-3AD4C9F27393}"/>
              </a:ext>
            </a:extLst>
          </p:cNvPr>
          <p:cNvSpPr/>
          <p:nvPr/>
        </p:nvSpPr>
        <p:spPr>
          <a:xfrm>
            <a:off x="5944018" y="1683986"/>
            <a:ext cx="3769794" cy="248814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Picture 95" descr="A picture containing text&#10;&#10;Description automatically generated">
            <a:extLst>
              <a:ext uri="{FF2B5EF4-FFF2-40B4-BE49-F238E27FC236}">
                <a16:creationId xmlns:a16="http://schemas.microsoft.com/office/drawing/2014/main" id="{04099F50-5DC5-AE4C-8C64-AF04D4DBDB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612" y="2093370"/>
            <a:ext cx="3109020" cy="1589369"/>
          </a:xfrm>
          <a:prstGeom prst="rect">
            <a:avLst/>
          </a:prstGeom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F427BA6-12B8-8D44-AC15-192328971B78}"/>
              </a:ext>
            </a:extLst>
          </p:cNvPr>
          <p:cNvGrpSpPr/>
          <p:nvPr/>
        </p:nvGrpSpPr>
        <p:grpSpPr>
          <a:xfrm>
            <a:off x="6200142" y="1179618"/>
            <a:ext cx="2913168" cy="4420044"/>
            <a:chOff x="5123363" y="1026123"/>
            <a:chExt cx="2913168" cy="442004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57631D3-5504-2241-B5F6-39020A8E0AED}"/>
                </a:ext>
              </a:extLst>
            </p:cNvPr>
            <p:cNvSpPr txBox="1"/>
            <p:nvPr/>
          </p:nvSpPr>
          <p:spPr>
            <a:xfrm>
              <a:off x="6278576" y="1026123"/>
              <a:ext cx="9471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Physical</a:t>
              </a:r>
            </a:p>
            <a:p>
              <a:pPr algn="ctr"/>
              <a:r>
                <a:rPr lang="en-US" sz="1600" b="1" dirty="0"/>
                <a:t>World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DB07A18D-1112-8C4E-A81F-F0B79352D410}"/>
                </a:ext>
              </a:extLst>
            </p:cNvPr>
            <p:cNvGrpSpPr/>
            <p:nvPr/>
          </p:nvGrpSpPr>
          <p:grpSpPr>
            <a:xfrm>
              <a:off x="5123363" y="2961235"/>
              <a:ext cx="2913168" cy="2484932"/>
              <a:chOff x="5113483" y="2950904"/>
              <a:chExt cx="2913168" cy="2484932"/>
            </a:xfrm>
          </p:grpSpPr>
          <p:sp>
            <p:nvSpPr>
              <p:cNvPr id="97" name="Up-Down Arrow 96">
                <a:extLst>
                  <a:ext uri="{FF2B5EF4-FFF2-40B4-BE49-F238E27FC236}">
                    <a16:creationId xmlns:a16="http://schemas.microsoft.com/office/drawing/2014/main" id="{E34E6FC5-A60F-064F-86E7-5FDBE1DF8150}"/>
                  </a:ext>
                </a:extLst>
              </p:cNvPr>
              <p:cNvSpPr/>
              <p:nvPr/>
            </p:nvSpPr>
            <p:spPr>
              <a:xfrm>
                <a:off x="5653728" y="3505564"/>
                <a:ext cx="55256" cy="630059"/>
              </a:xfrm>
              <a:prstGeom prst="upDownArrow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28A7BA1-4FEF-6C47-AEAF-0EE500C78DED}"/>
                  </a:ext>
                </a:extLst>
              </p:cNvPr>
              <p:cNvSpPr txBox="1"/>
              <p:nvPr/>
            </p:nvSpPr>
            <p:spPr>
              <a:xfrm>
                <a:off x="5416385" y="4912616"/>
                <a:ext cx="26102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Elements of Metaverse and their </a:t>
                </a:r>
                <a:br>
                  <a:rPr lang="en-US" sz="1400" dirty="0"/>
                </a:br>
                <a:r>
                  <a:rPr lang="en-US" sz="1400" dirty="0"/>
                  <a:t>interaction with physical world</a:t>
                </a:r>
              </a:p>
            </p:txBody>
          </p:sp>
          <p:pic>
            <p:nvPicPr>
              <p:cNvPr id="95" name="Picture 2">
                <a:extLst>
                  <a:ext uri="{FF2B5EF4-FFF2-40B4-BE49-F238E27FC236}">
                    <a16:creationId xmlns:a16="http://schemas.microsoft.com/office/drawing/2014/main" id="{46B8D49E-C757-3C47-8690-C7BEDB1CAE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9476" y="4136050"/>
                <a:ext cx="1184119" cy="610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4">
                <a:extLst>
                  <a:ext uri="{FF2B5EF4-FFF2-40B4-BE49-F238E27FC236}">
                    <a16:creationId xmlns:a16="http://schemas.microsoft.com/office/drawing/2014/main" id="{B1924E31-0148-E847-BF44-D19CE3EF4C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5191452" y="2950904"/>
                <a:ext cx="1118730" cy="1591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7D45094-54D1-6F46-BB75-93C2FE185642}"/>
                  </a:ext>
                </a:extLst>
              </p:cNvPr>
              <p:cNvSpPr txBox="1"/>
              <p:nvPr/>
            </p:nvSpPr>
            <p:spPr>
              <a:xfrm>
                <a:off x="5272623" y="4686011"/>
                <a:ext cx="9740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XR Devices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A422D1AE-3EC5-794E-88F1-FF6C8FF1E217}"/>
                  </a:ext>
                </a:extLst>
              </p:cNvPr>
              <p:cNvSpPr txBox="1"/>
              <p:nvPr/>
            </p:nvSpPr>
            <p:spPr>
              <a:xfrm>
                <a:off x="5113483" y="3471061"/>
                <a:ext cx="68333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/>
                  <a:t>Social Events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90FDFC3-60AE-BF42-ACA9-DE59CCC30772}"/>
                  </a:ext>
                </a:extLst>
              </p:cNvPr>
              <p:cNvSpPr txBox="1"/>
              <p:nvPr/>
            </p:nvSpPr>
            <p:spPr>
              <a:xfrm rot="5400000">
                <a:off x="5472009" y="3658683"/>
                <a:ext cx="698043" cy="30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/>
                  <a:t>5G,  XR</a:t>
                </a:r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30ABF23-11FD-B949-BF95-436DAEB6D589}"/>
              </a:ext>
            </a:extLst>
          </p:cNvPr>
          <p:cNvGrpSpPr/>
          <p:nvPr/>
        </p:nvGrpSpPr>
        <p:grpSpPr>
          <a:xfrm>
            <a:off x="7348551" y="3126292"/>
            <a:ext cx="2329591" cy="2007970"/>
            <a:chOff x="4188183" y="3040445"/>
            <a:chExt cx="2329591" cy="2007970"/>
          </a:xfrm>
        </p:grpSpPr>
        <p:sp>
          <p:nvSpPr>
            <p:cNvPr id="109" name="Up Arrow 108">
              <a:extLst>
                <a:ext uri="{FF2B5EF4-FFF2-40B4-BE49-F238E27FC236}">
                  <a16:creationId xmlns:a16="http://schemas.microsoft.com/office/drawing/2014/main" id="{FD809833-043C-5441-9C3F-FC60EF41A594}"/>
                </a:ext>
              </a:extLst>
            </p:cNvPr>
            <p:cNvSpPr/>
            <p:nvPr/>
          </p:nvSpPr>
          <p:spPr>
            <a:xfrm rot="16200000">
              <a:off x="4630633" y="2930962"/>
              <a:ext cx="64311" cy="860503"/>
            </a:xfrm>
            <a:prstGeom prst="upArrow">
              <a:avLst>
                <a:gd name="adj1" fmla="val 70178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D629BB62-715E-2C40-B87C-7FA7923142EC}"/>
                </a:ext>
              </a:extLst>
            </p:cNvPr>
            <p:cNvGrpSpPr/>
            <p:nvPr/>
          </p:nvGrpSpPr>
          <p:grpSpPr>
            <a:xfrm>
              <a:off x="4188183" y="3040445"/>
              <a:ext cx="2329591" cy="2007970"/>
              <a:chOff x="7119916" y="2974880"/>
              <a:chExt cx="2329591" cy="2007970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DA1D8298-5ABE-9A4C-82F3-24B456530B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41175" y="4130830"/>
                <a:ext cx="1076780" cy="589159"/>
              </a:xfrm>
              <a:prstGeom prst="rect">
                <a:avLst/>
              </a:prstGeom>
            </p:spPr>
          </p:pic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051C305-F0AE-9943-86FA-5FABAD7D14A1}"/>
                  </a:ext>
                </a:extLst>
              </p:cNvPr>
              <p:cNvSpPr txBox="1"/>
              <p:nvPr/>
            </p:nvSpPr>
            <p:spPr>
              <a:xfrm>
                <a:off x="8054387" y="4675073"/>
                <a:ext cx="1122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3D Modeling</a:t>
                </a:r>
              </a:p>
            </p:txBody>
          </p:sp>
          <p:pic>
            <p:nvPicPr>
              <p:cNvPr id="105" name="Picture 14">
                <a:extLst>
                  <a:ext uri="{FF2B5EF4-FFF2-40B4-BE49-F238E27FC236}">
                    <a16:creationId xmlns:a16="http://schemas.microsoft.com/office/drawing/2014/main" id="{96911290-8CE3-8346-BB68-9A39142407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4136" y="2974880"/>
                <a:ext cx="1162674" cy="5772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7EAA147-CEE5-2242-8B2E-E82C2EE42F74}"/>
                  </a:ext>
                </a:extLst>
              </p:cNvPr>
              <p:cNvSpPr txBox="1"/>
              <p:nvPr/>
            </p:nvSpPr>
            <p:spPr>
              <a:xfrm>
                <a:off x="8140474" y="3482094"/>
                <a:ext cx="130903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/>
                  <a:t>User-generated Content</a:t>
                </a:r>
              </a:p>
            </p:txBody>
          </p:sp>
          <p:sp>
            <p:nvSpPr>
              <p:cNvPr id="108" name="Up Arrow 107">
                <a:extLst>
                  <a:ext uri="{FF2B5EF4-FFF2-40B4-BE49-F238E27FC236}">
                    <a16:creationId xmlns:a16="http://schemas.microsoft.com/office/drawing/2014/main" id="{A9E9A641-C5BA-4C45-88DA-A0F311BFE178}"/>
                  </a:ext>
                </a:extLst>
              </p:cNvPr>
              <p:cNvSpPr/>
              <p:nvPr/>
            </p:nvSpPr>
            <p:spPr>
              <a:xfrm>
                <a:off x="8164684" y="3522010"/>
                <a:ext cx="55256" cy="620219"/>
              </a:xfrm>
              <a:prstGeom prst="up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5D10BEDF-09CE-CA4A-B599-4044831D2EBE}"/>
                  </a:ext>
                </a:extLst>
              </p:cNvPr>
              <p:cNvSpPr txBox="1"/>
              <p:nvPr/>
            </p:nvSpPr>
            <p:spPr>
              <a:xfrm>
                <a:off x="7119916" y="2984329"/>
                <a:ext cx="9628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Decorate</a:t>
                </a:r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DDE4905-1E53-E742-84CA-3DA17B39829D}"/>
              </a:ext>
            </a:extLst>
          </p:cNvPr>
          <p:cNvGrpSpPr/>
          <p:nvPr/>
        </p:nvGrpSpPr>
        <p:grpSpPr>
          <a:xfrm>
            <a:off x="5929406" y="193315"/>
            <a:ext cx="2612900" cy="2862494"/>
            <a:chOff x="5691729" y="35613"/>
            <a:chExt cx="2612900" cy="2862494"/>
          </a:xfrm>
        </p:grpSpPr>
        <p:sp>
          <p:nvSpPr>
            <p:cNvPr id="107" name="Up-Down Arrow 106">
              <a:extLst>
                <a:ext uri="{FF2B5EF4-FFF2-40B4-BE49-F238E27FC236}">
                  <a16:creationId xmlns:a16="http://schemas.microsoft.com/office/drawing/2014/main" id="{12876C45-B6FC-EA47-A17D-DCCDCDF9E11C}"/>
                </a:ext>
              </a:extLst>
            </p:cNvPr>
            <p:cNvSpPr/>
            <p:nvPr/>
          </p:nvSpPr>
          <p:spPr>
            <a:xfrm>
              <a:off x="6812182" y="1110635"/>
              <a:ext cx="45719" cy="811624"/>
            </a:xfrm>
            <a:prstGeom prst="upDown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1" name="Picture 16">
              <a:extLst>
                <a:ext uri="{FF2B5EF4-FFF2-40B4-BE49-F238E27FC236}">
                  <a16:creationId xmlns:a16="http://schemas.microsoft.com/office/drawing/2014/main" id="{3B3CB570-7CDD-9340-A029-43452E3AA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276" y="1915956"/>
              <a:ext cx="1170904" cy="567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CBB6587-32D0-A54A-BCCA-F3C960ED3819}"/>
                </a:ext>
              </a:extLst>
            </p:cNvPr>
            <p:cNvSpPr txBox="1"/>
            <p:nvPr/>
          </p:nvSpPr>
          <p:spPr>
            <a:xfrm rot="2152196">
              <a:off x="7341806" y="2559553"/>
              <a:ext cx="9628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Trade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2FEF198-0A41-7E4F-95DD-36F589522EE1}"/>
                </a:ext>
              </a:extLst>
            </p:cNvPr>
            <p:cNvSpPr txBox="1"/>
            <p:nvPr/>
          </p:nvSpPr>
          <p:spPr>
            <a:xfrm>
              <a:off x="5691729" y="1496332"/>
              <a:ext cx="12856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Non-fungible Token</a:t>
              </a:r>
            </a:p>
          </p:txBody>
        </p:sp>
        <p:sp>
          <p:nvSpPr>
            <p:cNvPr id="115" name="Up-Down Arrow 114">
              <a:extLst>
                <a:ext uri="{FF2B5EF4-FFF2-40B4-BE49-F238E27FC236}">
                  <a16:creationId xmlns:a16="http://schemas.microsoft.com/office/drawing/2014/main" id="{0942F2DE-2165-6846-A788-76476C911159}"/>
                </a:ext>
              </a:extLst>
            </p:cNvPr>
            <p:cNvSpPr/>
            <p:nvPr/>
          </p:nvSpPr>
          <p:spPr>
            <a:xfrm rot="18129099">
              <a:off x="7526136" y="2234493"/>
              <a:ext cx="109270" cy="988677"/>
            </a:xfrm>
            <a:prstGeom prst="upDownArrow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6" name="Picture 18">
              <a:extLst>
                <a:ext uri="{FF2B5EF4-FFF2-40B4-BE49-F238E27FC236}">
                  <a16:creationId xmlns:a16="http://schemas.microsoft.com/office/drawing/2014/main" id="{B662B598-BCCD-D84E-8FD4-22E860000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887" y="501469"/>
              <a:ext cx="1095142" cy="622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B31C4C7-282B-CD48-9511-DEC21607CC52}"/>
                </a:ext>
              </a:extLst>
            </p:cNvPr>
            <p:cNvSpPr txBox="1"/>
            <p:nvPr/>
          </p:nvSpPr>
          <p:spPr>
            <a:xfrm>
              <a:off x="5958110" y="35613"/>
              <a:ext cx="1285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Real-world</a:t>
              </a:r>
            </a:p>
            <a:p>
              <a:pPr algn="ctr"/>
              <a:r>
                <a:rPr lang="en-US" sz="1400" dirty="0"/>
                <a:t>Currency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7682BE6-4DC1-214E-AE15-45C078D914F9}"/>
                </a:ext>
              </a:extLst>
            </p:cNvPr>
            <p:cNvSpPr txBox="1"/>
            <p:nvPr/>
          </p:nvSpPr>
          <p:spPr>
            <a:xfrm rot="5400000">
              <a:off x="6538260" y="1389046"/>
              <a:ext cx="91012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Blockchain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D53D638-5F41-8F42-AE18-4864E86857F2}"/>
              </a:ext>
            </a:extLst>
          </p:cNvPr>
          <p:cNvGrpSpPr/>
          <p:nvPr/>
        </p:nvGrpSpPr>
        <p:grpSpPr>
          <a:xfrm>
            <a:off x="8198990" y="192369"/>
            <a:ext cx="1411123" cy="4542130"/>
            <a:chOff x="7962411" y="34692"/>
            <a:chExt cx="1411123" cy="4542130"/>
          </a:xfrm>
        </p:grpSpPr>
        <p:sp>
          <p:nvSpPr>
            <p:cNvPr id="114" name="Up-Down Arrow 113">
              <a:extLst>
                <a:ext uri="{FF2B5EF4-FFF2-40B4-BE49-F238E27FC236}">
                  <a16:creationId xmlns:a16="http://schemas.microsoft.com/office/drawing/2014/main" id="{46F05424-099B-CC4D-A854-3456366BD196}"/>
                </a:ext>
              </a:extLst>
            </p:cNvPr>
            <p:cNvSpPr/>
            <p:nvPr/>
          </p:nvSpPr>
          <p:spPr>
            <a:xfrm>
              <a:off x="8315046" y="1097416"/>
              <a:ext cx="45719" cy="812435"/>
            </a:xfrm>
            <a:prstGeom prst="upDown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9" name="Picture 20">
              <a:extLst>
                <a:ext uri="{FF2B5EF4-FFF2-40B4-BE49-F238E27FC236}">
                  <a16:creationId xmlns:a16="http://schemas.microsoft.com/office/drawing/2014/main" id="{A8752946-3F37-2141-945C-23CFAFCE4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4136" y="1879455"/>
              <a:ext cx="1182223" cy="634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ACDA060-D33D-D345-8391-90922F348DF1}"/>
                </a:ext>
              </a:extLst>
            </p:cNvPr>
            <p:cNvSpPr txBox="1"/>
            <p:nvPr/>
          </p:nvSpPr>
          <p:spPr>
            <a:xfrm>
              <a:off x="8087862" y="1516447"/>
              <a:ext cx="12856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Digital </a:t>
              </a:r>
            </a:p>
            <a:p>
              <a:pPr algn="ctr"/>
              <a:r>
                <a:rPr lang="en-US" sz="1300" dirty="0"/>
                <a:t>Twins</a:t>
              </a:r>
            </a:p>
          </p:txBody>
        </p:sp>
        <p:pic>
          <p:nvPicPr>
            <p:cNvPr id="121" name="Picture 22">
              <a:extLst>
                <a:ext uri="{FF2B5EF4-FFF2-40B4-BE49-F238E27FC236}">
                  <a16:creationId xmlns:a16="http://schemas.microsoft.com/office/drawing/2014/main" id="{D8B900BB-335A-7942-BB5E-80B9389D6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1175" y="479605"/>
              <a:ext cx="1076780" cy="63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3D7D75-AB23-7B4E-A619-7022585FDB9C}"/>
                </a:ext>
              </a:extLst>
            </p:cNvPr>
            <p:cNvSpPr txBox="1"/>
            <p:nvPr/>
          </p:nvSpPr>
          <p:spPr>
            <a:xfrm>
              <a:off x="7962411" y="34692"/>
              <a:ext cx="1285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Real-world</a:t>
              </a:r>
            </a:p>
            <a:p>
              <a:pPr algn="ctr"/>
              <a:r>
                <a:rPr lang="en-US" sz="1400" dirty="0"/>
                <a:t>Objects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1C1D5F9-3002-1D40-A1CD-EB9302170A34}"/>
                </a:ext>
              </a:extLst>
            </p:cNvPr>
            <p:cNvSpPr txBox="1"/>
            <p:nvPr/>
          </p:nvSpPr>
          <p:spPr>
            <a:xfrm rot="5400000">
              <a:off x="8290465" y="1217627"/>
              <a:ext cx="32252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AI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81FF239-D504-6844-8B50-80FD9D6B8AD7}"/>
                </a:ext>
              </a:extLst>
            </p:cNvPr>
            <p:cNvSpPr txBox="1"/>
            <p:nvPr/>
          </p:nvSpPr>
          <p:spPr>
            <a:xfrm rot="5400000">
              <a:off x="8020956" y="1226045"/>
              <a:ext cx="36099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/>
                <a:t>XR</a:t>
              </a:r>
            </a:p>
          </p:txBody>
        </p:sp>
        <p:cxnSp>
          <p:nvCxnSpPr>
            <p:cNvPr id="125" name="Elbow Connector 124">
              <a:extLst>
                <a:ext uri="{FF2B5EF4-FFF2-40B4-BE49-F238E27FC236}">
                  <a16:creationId xmlns:a16="http://schemas.microsoft.com/office/drawing/2014/main" id="{D321A49D-E13A-8341-B887-0415991B6FD5}"/>
                </a:ext>
              </a:extLst>
            </p:cNvPr>
            <p:cNvCxnSpPr>
              <a:cxnSpLocks/>
              <a:stCxn id="103" idx="3"/>
              <a:endCxn id="119" idx="3"/>
            </p:cNvCxnSpPr>
            <p:nvPr/>
          </p:nvCxnSpPr>
          <p:spPr>
            <a:xfrm flipH="1" flipV="1">
              <a:off x="9196359" y="2196576"/>
              <a:ext cx="150231" cy="2380246"/>
            </a:xfrm>
            <a:prstGeom prst="bentConnector3">
              <a:avLst>
                <a:gd name="adj1" fmla="val -152166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938004D-DA81-B542-AF67-FEF399229375}"/>
              </a:ext>
            </a:extLst>
          </p:cNvPr>
          <p:cNvGrpSpPr/>
          <p:nvPr/>
        </p:nvGrpSpPr>
        <p:grpSpPr>
          <a:xfrm>
            <a:off x="262382" y="2113835"/>
            <a:ext cx="5059548" cy="2051552"/>
            <a:chOff x="262382" y="2113835"/>
            <a:chExt cx="5059548" cy="205155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78E6333-BC4E-4541-A243-9F48174E56A8}"/>
                </a:ext>
              </a:extLst>
            </p:cNvPr>
            <p:cNvSpPr txBox="1"/>
            <p:nvPr/>
          </p:nvSpPr>
          <p:spPr>
            <a:xfrm>
              <a:off x="621311" y="2483145"/>
              <a:ext cx="45243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How far are we from the envisioned Metaverse?</a:t>
              </a:r>
            </a:p>
          </p:txBody>
        </p:sp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1E34F875-AA10-FD41-B60F-1FA73AEAB0D8}"/>
                </a:ext>
              </a:extLst>
            </p:cNvPr>
            <p:cNvSpPr/>
            <p:nvPr/>
          </p:nvSpPr>
          <p:spPr>
            <a:xfrm>
              <a:off x="262382" y="2113835"/>
              <a:ext cx="5059548" cy="2051552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275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2" grpId="0"/>
      <p:bldP spid="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92C64-08A2-5F4F-9BDD-84BC36318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96072"/>
            <a:ext cx="8763000" cy="62330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Social VR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B4F08-6387-7F46-9163-FD6F258C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2E38D-7F0F-374F-9B8F-6593F2AAFE57}"/>
              </a:ext>
            </a:extLst>
          </p:cNvPr>
          <p:cNvSpPr txBox="1"/>
          <p:nvPr/>
        </p:nvSpPr>
        <p:spPr>
          <a:xfrm>
            <a:off x="349806" y="889013"/>
            <a:ext cx="4798166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Background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Social Media + VR System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 prototype of Metaverse</a:t>
            </a:r>
            <a:r>
              <a:rPr lang="en-US" sz="2000" baseline="30000" dirty="0"/>
              <a:t>[</a:t>
            </a:r>
            <a:r>
              <a:rPr lang="en-US" altLang="zh-CN" sz="2000" baseline="30000" dirty="0"/>
              <a:t>2</a:t>
            </a:r>
            <a:r>
              <a:rPr lang="en-US" sz="2000" baseline="30000" dirty="0"/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r>
              <a:rPr lang="en-US" sz="2400" dirty="0"/>
              <a:t>Motivation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Lack of attention in network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Understand current development stage of Metaverse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C9C2E2-41A1-564D-BF25-CA4C775B2B9D}"/>
              </a:ext>
            </a:extLst>
          </p:cNvPr>
          <p:cNvSpPr txBox="1"/>
          <p:nvPr/>
        </p:nvSpPr>
        <p:spPr>
          <a:xfrm>
            <a:off x="5510785" y="4033606"/>
            <a:ext cx="3867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=udi5a6ynYuw</a:t>
            </a:r>
          </a:p>
        </p:txBody>
      </p:sp>
      <p:pic>
        <p:nvPicPr>
          <p:cNvPr id="5" name="ScreenFlow1" descr="ScreenFlow1">
            <a:hlinkClick r:id="" action="ppaction://media"/>
            <a:extLst>
              <a:ext uri="{FF2B5EF4-FFF2-40B4-BE49-F238E27FC236}">
                <a16:creationId xmlns:a16="http://schemas.microsoft.com/office/drawing/2014/main" id="{4D92B61D-ED26-A94A-A953-F2C5AD75C2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67779" y="1345395"/>
            <a:ext cx="4753227" cy="26736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066078-93B7-7F48-AF45-423D0A1C31EC}"/>
              </a:ext>
            </a:extLst>
          </p:cNvPr>
          <p:cNvSpPr txBox="1"/>
          <p:nvPr/>
        </p:nvSpPr>
        <p:spPr>
          <a:xfrm>
            <a:off x="349806" y="4764804"/>
            <a:ext cx="5351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[2] What is Metaverse? A Futuristic Ride to Virtual Worlds https://</a:t>
            </a:r>
            <a:r>
              <a:rPr lang="en-US" sz="1400" dirty="0" err="1"/>
              <a:t>www.emizentech.com</a:t>
            </a:r>
            <a:r>
              <a:rPr lang="en-US" sz="1400" dirty="0"/>
              <a:t>/blog/</a:t>
            </a:r>
            <a:r>
              <a:rPr lang="en-US" sz="1400" dirty="0" err="1"/>
              <a:t>metaverse.html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609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F387-39CB-F347-BB62-5028D3D85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860" y="88899"/>
            <a:ext cx="4104285" cy="63749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+mn-lt"/>
              </a:rPr>
              <a:t>Measurement Setup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0F5D5E-DC31-8C46-8364-DE41C5BF1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38124" y="3020200"/>
            <a:ext cx="5321876" cy="14465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24093-974F-C54A-8E62-7573C9A8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B9B8F9-CB99-E34F-B829-4D4318EC9326}"/>
              </a:ext>
            </a:extLst>
          </p:cNvPr>
          <p:cNvSpPr txBox="1"/>
          <p:nvPr/>
        </p:nvSpPr>
        <p:spPr>
          <a:xfrm>
            <a:off x="5194827" y="4466750"/>
            <a:ext cx="4610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LinLibertineTB"/>
              </a:rPr>
              <a:t>Measurement setup with two users U1 and U2 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AE0D7-988E-AD4A-9948-EEEB382C7DC6}"/>
              </a:ext>
            </a:extLst>
          </p:cNvPr>
          <p:cNvSpPr txBox="1"/>
          <p:nvPr/>
        </p:nvSpPr>
        <p:spPr>
          <a:xfrm>
            <a:off x="354231" y="681098"/>
            <a:ext cx="943265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Platforms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Horizon Worlds</a:t>
            </a:r>
            <a:r>
              <a:rPr lang="zh-CN" altLang="en-US" sz="2000" dirty="0"/>
              <a:t> </a:t>
            </a:r>
            <a:r>
              <a:rPr lang="en-US" altLang="zh-CN" sz="2000" dirty="0"/>
              <a:t>(Meta)</a:t>
            </a:r>
            <a:r>
              <a:rPr lang="en-US" sz="2000" dirty="0"/>
              <a:t>, </a:t>
            </a:r>
            <a:r>
              <a:rPr lang="en-US" sz="2000" dirty="0" err="1"/>
              <a:t>AltspaceVR</a:t>
            </a:r>
            <a:r>
              <a:rPr lang="en-US" sz="2000" dirty="0"/>
              <a:t> (Microsoft), Mozilla Hubs (Mozilla), </a:t>
            </a:r>
            <a:br>
              <a:rPr lang="en-US" sz="2000" dirty="0"/>
            </a:br>
            <a:r>
              <a:rPr lang="en-US" sz="2000" dirty="0"/>
              <a:t>Rec Room, and </a:t>
            </a:r>
            <a:r>
              <a:rPr lang="en-US" sz="2000" dirty="0" err="1"/>
              <a:t>VRChat</a:t>
            </a:r>
            <a:r>
              <a:rPr lang="en-US" sz="2000" dirty="0"/>
              <a:t>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Mozilla</a:t>
            </a:r>
            <a:r>
              <a:rPr lang="zh-CN" altLang="en-US" sz="2000" dirty="0"/>
              <a:t> </a:t>
            </a:r>
            <a:r>
              <a:rPr lang="en-US" sz="2000" dirty="0"/>
              <a:t>Hubs: Public Server + Private Server on AWS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8A94EE-C31C-DF43-ADE9-5C3B9196A745}"/>
              </a:ext>
            </a:extLst>
          </p:cNvPr>
          <p:cNvSpPr txBox="1"/>
          <p:nvPr/>
        </p:nvSpPr>
        <p:spPr>
          <a:xfrm>
            <a:off x="354231" y="2381730"/>
            <a:ext cx="4923466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Testbed &amp; Data Collection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Most experiments: two Quest 2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Wireshark on AP for network traffic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OVR Metrics Tool for performance and resource utilization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Data collected from 2/2022 to 5/2022</a:t>
            </a:r>
          </a:p>
        </p:txBody>
      </p:sp>
    </p:spTree>
    <p:extLst>
      <p:ext uri="{BB962C8B-B14F-4D97-AF65-F5344CB8AC3E}">
        <p14:creationId xmlns:p14="http://schemas.microsoft.com/office/powerpoint/2010/main" val="11607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8096-8E8A-E943-96A2-8CD9DDFE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872" y="337325"/>
            <a:ext cx="3672255" cy="5791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+mn-lt"/>
              </a:rPr>
              <a:t>Key Observations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E4993-610A-4747-8A47-E266D8D9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717EC-1FCA-984C-98C9-08C17AD790E1}"/>
              </a:ext>
            </a:extLst>
          </p:cNvPr>
          <p:cNvSpPr txBox="1"/>
          <p:nvPr/>
        </p:nvSpPr>
        <p:spPr>
          <a:xfrm>
            <a:off x="399675" y="1057375"/>
            <a:ext cx="87126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platforms employ different protocols for control and data channels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Throughput of all platforms is low (&lt;1Mbps)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Throughput not depend on resolution and mainly contributed by avatar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All platforms have throughput, on-device resource utilization, FPS, and </a:t>
            </a:r>
            <a:br>
              <a:rPr lang="en-US" sz="2000" dirty="0"/>
            </a:br>
            <a:r>
              <a:rPr lang="en-US" sz="2000" dirty="0"/>
              <a:t>end-to-end latency scalability issues</a:t>
            </a:r>
          </a:p>
        </p:txBody>
      </p:sp>
    </p:spTree>
    <p:extLst>
      <p:ext uri="{BB962C8B-B14F-4D97-AF65-F5344CB8AC3E}">
        <p14:creationId xmlns:p14="http://schemas.microsoft.com/office/powerpoint/2010/main" val="141090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855B1-4628-EF41-AFEB-F0266D8A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F4C350-485B-2546-803E-5014B99D4328}"/>
              </a:ext>
            </a:extLst>
          </p:cNvPr>
          <p:cNvSpPr txBox="1">
            <a:spLocks/>
          </p:cNvSpPr>
          <p:nvPr/>
        </p:nvSpPr>
        <p:spPr>
          <a:xfrm>
            <a:off x="698500" y="-16675"/>
            <a:ext cx="8763000" cy="848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dirty="0">
                <a:latin typeface="+mn-lt"/>
              </a:rPr>
              <a:t>Network Protocols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8A38D7-112D-FD4B-8C5A-0BD482D707A8}"/>
              </a:ext>
            </a:extLst>
          </p:cNvPr>
          <p:cNvSpPr txBox="1"/>
          <p:nvPr/>
        </p:nvSpPr>
        <p:spPr>
          <a:xfrm>
            <a:off x="493020" y="811161"/>
            <a:ext cx="536802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Two channels: data and control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Used under different scenarios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Different owners/geolocations/hostnames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2000" dirty="0"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5A4A04-A21A-7247-9F4B-90559D5E9525}"/>
              </a:ext>
            </a:extLst>
          </p:cNvPr>
          <p:cNvGrpSpPr/>
          <p:nvPr/>
        </p:nvGrpSpPr>
        <p:grpSpPr>
          <a:xfrm>
            <a:off x="496024" y="2503813"/>
            <a:ext cx="4429158" cy="2946307"/>
            <a:chOff x="527556" y="2020537"/>
            <a:chExt cx="4429158" cy="29463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565F70-6718-C945-B892-C119BE6E3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556" y="2020537"/>
              <a:ext cx="4429158" cy="259218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D66675-1350-554B-9D37-221368178530}"/>
                </a:ext>
              </a:extLst>
            </p:cNvPr>
            <p:cNvSpPr txBox="1"/>
            <p:nvPr/>
          </p:nvSpPr>
          <p:spPr>
            <a:xfrm>
              <a:off x="2307240" y="4597512"/>
              <a:ext cx="869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VRChat</a:t>
              </a:r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5B0713-3C4C-0344-90CB-EDE7160C73F1}"/>
              </a:ext>
            </a:extLst>
          </p:cNvPr>
          <p:cNvGrpSpPr/>
          <p:nvPr/>
        </p:nvGrpSpPr>
        <p:grpSpPr>
          <a:xfrm>
            <a:off x="4941768" y="2599950"/>
            <a:ext cx="4282990" cy="2853395"/>
            <a:chOff x="4973300" y="2116674"/>
            <a:chExt cx="4282990" cy="285339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F948F2D-AF3F-B34C-A821-10F99DCB9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3300" y="2116674"/>
              <a:ext cx="4282990" cy="24957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8D56D6-FCE4-4449-A8DD-04493A554D39}"/>
                </a:ext>
              </a:extLst>
            </p:cNvPr>
            <p:cNvSpPr txBox="1"/>
            <p:nvPr/>
          </p:nvSpPr>
          <p:spPr>
            <a:xfrm>
              <a:off x="6577250" y="4600737"/>
              <a:ext cx="12394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AltspaceVR</a:t>
              </a:r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A6C019C-53C7-FF45-94FF-E61C6FA4DAD0}"/>
              </a:ext>
            </a:extLst>
          </p:cNvPr>
          <p:cNvSpPr/>
          <p:nvPr/>
        </p:nvSpPr>
        <p:spPr>
          <a:xfrm>
            <a:off x="1191639" y="2599949"/>
            <a:ext cx="1690810" cy="19856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602B3B-48B9-C94C-83E7-C28A18A63E1D}"/>
              </a:ext>
            </a:extLst>
          </p:cNvPr>
          <p:cNvSpPr/>
          <p:nvPr/>
        </p:nvSpPr>
        <p:spPr>
          <a:xfrm>
            <a:off x="5440025" y="2599950"/>
            <a:ext cx="1725414" cy="205767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549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0.17172 1.11022E-16 L 0.16953 1.11022E-16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0.16641 -1.11111E-6 L 0.16422 -1.11111E-6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3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2" animBg="1"/>
      <p:bldP spid="14" grpId="3" animBg="1"/>
      <p:bldP spid="14" grpId="4" animBg="1"/>
      <p:bldP spid="15" grpId="2" animBg="1"/>
      <p:bldP spid="15" grpId="3" animBg="1"/>
      <p:bldP spid="15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55B5F47D-7BCA-D44A-A495-088657845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451893"/>
              </p:ext>
            </p:extLst>
          </p:nvPr>
        </p:nvGraphicFramePr>
        <p:xfrm>
          <a:off x="4863985" y="1486718"/>
          <a:ext cx="5058712" cy="2741564"/>
        </p:xfrm>
        <a:graphic>
          <a:graphicData uri="http://schemas.openxmlformats.org/drawingml/2006/table">
            <a:tbl>
              <a:tblPr firstRow="1" bandRow="1">
                <a:effectLst>
                  <a:outerShdw blurRad="57150" dist="19050" dir="5400000" algn="ctr" rotWithShape="0">
                    <a:srgbClr val="000000">
                      <a:alpha val="7000"/>
                    </a:srgbClr>
                  </a:outerShdw>
                </a:effectLst>
                <a:tableStyleId>{327F97BB-C833-4FB7-BDE5-3F7075034690}</a:tableStyleId>
              </a:tblPr>
              <a:tblGrid>
                <a:gridCol w="1665288">
                  <a:extLst>
                    <a:ext uri="{9D8B030D-6E8A-4147-A177-3AD203B41FA5}">
                      <a16:colId xmlns:a16="http://schemas.microsoft.com/office/drawing/2014/main" val="2370337973"/>
                    </a:ext>
                  </a:extLst>
                </a:gridCol>
                <a:gridCol w="1809862">
                  <a:extLst>
                    <a:ext uri="{9D8B030D-6E8A-4147-A177-3AD203B41FA5}">
                      <a16:colId xmlns:a16="http://schemas.microsoft.com/office/drawing/2014/main" val="1556727240"/>
                    </a:ext>
                  </a:extLst>
                </a:gridCol>
                <a:gridCol w="1583562">
                  <a:extLst>
                    <a:ext uri="{9D8B030D-6E8A-4147-A177-3AD203B41FA5}">
                      <a16:colId xmlns:a16="http://schemas.microsoft.com/office/drawing/2014/main" val="2534777971"/>
                    </a:ext>
                  </a:extLst>
                </a:gridCol>
              </a:tblGrid>
              <a:tr h="6384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Platforms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Control Channel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Data Channel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160404"/>
                  </a:ext>
                </a:extLst>
              </a:tr>
              <a:tr h="3648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AltspaceVR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12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HTTPS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12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UDP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12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631958"/>
                  </a:ext>
                </a:extLst>
              </a:tr>
              <a:tr h="6384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Mozilla Hubs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HTTPS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RTP/RTCP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HTTPS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436518"/>
                  </a:ext>
                </a:extLst>
              </a:tr>
              <a:tr h="3648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Rec Room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HTTPS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UDP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41299"/>
                  </a:ext>
                </a:extLst>
              </a:tr>
              <a:tr h="3648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VRChat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HTTPS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UDP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879064"/>
                  </a:ext>
                </a:extLst>
              </a:tr>
              <a:tr h="3648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Horizon Worlds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</a:rPr>
                        <a:t>HTTPS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UDP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26576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F4B7472-1D9A-8842-96B0-A2204D6A6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-18470"/>
            <a:ext cx="8763000" cy="84879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Network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2C3FB-45F1-A642-A7F1-D02834CC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9675BB-1BF1-8548-B37D-C636E5C5D8AC}"/>
              </a:ext>
            </a:extLst>
          </p:cNvPr>
          <p:cNvSpPr/>
          <p:nvPr/>
        </p:nvSpPr>
        <p:spPr>
          <a:xfrm>
            <a:off x="7024885" y="2133041"/>
            <a:ext cx="936065" cy="209524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20D419-1232-9545-8EAE-2DA62CFA2771}"/>
              </a:ext>
            </a:extLst>
          </p:cNvPr>
          <p:cNvSpPr/>
          <p:nvPr/>
        </p:nvSpPr>
        <p:spPr>
          <a:xfrm>
            <a:off x="8617313" y="2118208"/>
            <a:ext cx="1045778" cy="212490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387F2-3C97-6B4B-BE4A-3D2F4CDFD674}"/>
              </a:ext>
            </a:extLst>
          </p:cNvPr>
          <p:cNvSpPr txBox="1"/>
          <p:nvPr/>
        </p:nvSpPr>
        <p:spPr>
          <a:xfrm>
            <a:off x="490463" y="858236"/>
            <a:ext cx="4248295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Control channel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Users interact with the platform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</a:t>
            </a:r>
            <a:r>
              <a:rPr lang="en-US" sz="2000" i="1" dirty="0">
                <a:latin typeface="+mn-lt"/>
              </a:rPr>
              <a:t>e.g., </a:t>
            </a:r>
            <a:r>
              <a:rPr lang="en-US" sz="2000" dirty="0">
                <a:latin typeface="+mn-lt"/>
              </a:rPr>
              <a:t>m</a:t>
            </a:r>
            <a:r>
              <a:rPr lang="en-US" sz="2000" b="0" i="0" dirty="0">
                <a:effectLst/>
                <a:latin typeface="+mn-lt"/>
              </a:rPr>
              <a:t>enu operations)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All platforms use HTTPS</a:t>
            </a:r>
          </a:p>
          <a:p>
            <a:pPr lvl="1"/>
            <a:endParaRPr lang="en-US" sz="2000" dirty="0">
              <a:latin typeface="+mn-lt"/>
            </a:endParaRPr>
          </a:p>
          <a:p>
            <a:r>
              <a:rPr lang="en-US" sz="2400" dirty="0">
                <a:latin typeface="+mn-lt"/>
              </a:rPr>
              <a:t>Data channel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Users interact with each other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</a:t>
            </a:r>
            <a:r>
              <a:rPr lang="en-US" sz="2000" i="1" dirty="0">
                <a:latin typeface="+mn-lt"/>
              </a:rPr>
              <a:t>e.g., </a:t>
            </a:r>
            <a:r>
              <a:rPr lang="en-US" sz="2000" dirty="0">
                <a:latin typeface="+mn-lt"/>
              </a:rPr>
              <a:t>a</a:t>
            </a:r>
            <a:r>
              <a:rPr lang="en-US" sz="2000" b="0" i="0" dirty="0">
                <a:effectLst/>
                <a:latin typeface="+mn-lt"/>
              </a:rPr>
              <a:t>vatar motion and voice data)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Mozilla Hubs: WebRTC (RTP/RTCP)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for voice and HTTPS for avatar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Others: UDP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05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8E493DFE-07AD-0440-83E5-1BF975177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895351"/>
              </p:ext>
            </p:extLst>
          </p:nvPr>
        </p:nvGraphicFramePr>
        <p:xfrm>
          <a:off x="6088070" y="1486718"/>
          <a:ext cx="3675698" cy="2741564"/>
        </p:xfrm>
        <a:graphic>
          <a:graphicData uri="http://schemas.openxmlformats.org/drawingml/2006/table">
            <a:tbl>
              <a:tblPr firstRow="1" bandRow="1">
                <a:effectLst>
                  <a:outerShdw blurRad="57150" dist="19050" dir="5400000" algn="ctr" rotWithShape="0">
                    <a:srgbClr val="000000">
                      <a:alpha val="7000"/>
                    </a:srgbClr>
                  </a:outerShdw>
                </a:effectLst>
                <a:tableStyleId>{327F97BB-C833-4FB7-BDE5-3F7075034690}</a:tableStyleId>
              </a:tblPr>
              <a:tblGrid>
                <a:gridCol w="1665288">
                  <a:extLst>
                    <a:ext uri="{9D8B030D-6E8A-4147-A177-3AD203B41FA5}">
                      <a16:colId xmlns:a16="http://schemas.microsoft.com/office/drawing/2014/main" val="2370337973"/>
                    </a:ext>
                  </a:extLst>
                </a:gridCol>
                <a:gridCol w="1005205">
                  <a:extLst>
                    <a:ext uri="{9D8B030D-6E8A-4147-A177-3AD203B41FA5}">
                      <a16:colId xmlns:a16="http://schemas.microsoft.com/office/drawing/2014/main" val="1556727240"/>
                    </a:ext>
                  </a:extLst>
                </a:gridCol>
                <a:gridCol w="1005205">
                  <a:extLst>
                    <a:ext uri="{9D8B030D-6E8A-4147-A177-3AD203B41FA5}">
                      <a16:colId xmlns:a16="http://schemas.microsoft.com/office/drawing/2014/main" val="2534777971"/>
                    </a:ext>
                  </a:extLst>
                </a:gridCol>
              </a:tblGrid>
              <a:tr h="6384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Platforms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Control</a:t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Channel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Data 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Channel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160404"/>
                  </a:ext>
                </a:extLst>
              </a:tr>
              <a:tr h="3648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AltspaceVR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12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3.08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12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12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631958"/>
                  </a:ext>
                </a:extLst>
              </a:tr>
              <a:tr h="6384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Mozilla Hubs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74.1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73.5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436518"/>
                  </a:ext>
                </a:extLst>
              </a:tr>
              <a:tr h="3648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Rec Room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2.21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2.97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41299"/>
                  </a:ext>
                </a:extLst>
              </a:tr>
              <a:tr h="3648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VRChat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3.24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879064"/>
                  </a:ext>
                </a:extLst>
              </a:tr>
              <a:tr h="3648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Horizon Worlds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</a:rPr>
                        <a:t>2.23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2.71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26576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F4B7472-1D9A-8842-96B0-A2204D6A6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-26935"/>
            <a:ext cx="8763000" cy="869315"/>
          </a:xfrm>
        </p:spPr>
        <p:txBody>
          <a:bodyPr>
            <a:normAutofit/>
          </a:bodyPr>
          <a:lstStyle/>
          <a:p>
            <a:pPr algn="ctr"/>
            <a:r>
              <a:rPr lang="en-US" sz="3600" b="0" i="0" dirty="0">
                <a:effectLst/>
                <a:latin typeface="+mn-lt"/>
              </a:rPr>
              <a:t>Network Infrastructure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2C3FB-45F1-A642-A7F1-D02834CC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7BD81-0646-8948-BD2F-77407426913C}"/>
              </a:ext>
            </a:extLst>
          </p:cNvPr>
          <p:cNvSpPr txBox="1"/>
          <p:nvPr/>
        </p:nvSpPr>
        <p:spPr>
          <a:xfrm>
            <a:off x="5882527" y="4344863"/>
            <a:ext cx="4245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effectLst/>
                <a:latin typeface="Arial" panose="020B0604020202020204" pitchFamily="34" charset="0"/>
              </a:rPr>
              <a:t>Experiments </a:t>
            </a:r>
            <a:r>
              <a:rPr lang="en-US" sz="1600" dirty="0">
                <a:latin typeface="Arial" panose="020B0604020202020204" pitchFamily="34" charset="0"/>
              </a:rPr>
              <a:t>were</a:t>
            </a:r>
            <a:r>
              <a:rPr lang="en-US" sz="1600" b="0" i="0" dirty="0">
                <a:effectLst/>
                <a:latin typeface="Arial" panose="020B0604020202020204" pitchFamily="34" charset="0"/>
              </a:rPr>
              <a:t> conducted in eastern U.S.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387F2-3C97-6B4B-BE4A-3D2F4CDFD674}"/>
              </a:ext>
            </a:extLst>
          </p:cNvPr>
          <p:cNvSpPr txBox="1"/>
          <p:nvPr/>
        </p:nvSpPr>
        <p:spPr>
          <a:xfrm>
            <a:off x="471680" y="851551"/>
            <a:ext cx="10336365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Control channel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Mozilla Hubs:  &gt;70ms RTT</a:t>
            </a:r>
            <a:endParaRPr lang="en-US" sz="2000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Others: </a:t>
            </a:r>
            <a:r>
              <a:rPr lang="en-US" sz="2000" b="0" i="0" dirty="0">
                <a:effectLst/>
                <a:latin typeface="+mn-lt"/>
              </a:rPr>
              <a:t>nearby or anycast servers with &lt;5ms RTT</a:t>
            </a:r>
          </a:p>
          <a:p>
            <a:pPr lvl="1"/>
            <a:endParaRPr lang="en-US" sz="2000" dirty="0">
              <a:latin typeface="+mn-lt"/>
            </a:endParaRPr>
          </a:p>
          <a:p>
            <a:r>
              <a:rPr lang="en-US" sz="2400" dirty="0">
                <a:latin typeface="+mn-lt"/>
              </a:rPr>
              <a:t>Data channel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Mozilla Hubs: new RTP/RTCP server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for WebRTC. Others: new UDP server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Mozilla</a:t>
            </a:r>
            <a:r>
              <a:rPr lang="zh-CN" alt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Hubs and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AltsapceVR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:  &gt;70ms RTT</a:t>
            </a:r>
            <a:endParaRPr lang="en-US" sz="2000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Others: </a:t>
            </a:r>
            <a:r>
              <a:rPr lang="en-US" sz="2000" b="0" i="0" dirty="0">
                <a:effectLst/>
                <a:latin typeface="+mn-lt"/>
              </a:rPr>
              <a:t>&lt;5ms RTT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852BCA-E5CD-CC4C-8FD8-4BC2EE5E194E}"/>
              </a:ext>
            </a:extLst>
          </p:cNvPr>
          <p:cNvSpPr/>
          <p:nvPr/>
        </p:nvSpPr>
        <p:spPr>
          <a:xfrm>
            <a:off x="7960200" y="2569480"/>
            <a:ext cx="626957" cy="2206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2B8161-C419-A54A-94C5-2CA74DF98484}"/>
              </a:ext>
            </a:extLst>
          </p:cNvPr>
          <p:cNvSpPr/>
          <p:nvPr/>
        </p:nvSpPr>
        <p:spPr>
          <a:xfrm>
            <a:off x="8752255" y="2127055"/>
            <a:ext cx="1011513" cy="9464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12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94E9082C-19F0-734B-B572-F95404BCE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153"/>
              </p:ext>
            </p:extLst>
          </p:nvPr>
        </p:nvGraphicFramePr>
        <p:xfrm>
          <a:off x="4967742" y="2236841"/>
          <a:ext cx="4947404" cy="2579771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665288">
                  <a:extLst>
                    <a:ext uri="{9D8B030D-6E8A-4147-A177-3AD203B41FA5}">
                      <a16:colId xmlns:a16="http://schemas.microsoft.com/office/drawing/2014/main" val="2370337973"/>
                    </a:ext>
                  </a:extLst>
                </a:gridCol>
                <a:gridCol w="904931">
                  <a:extLst>
                    <a:ext uri="{9D8B030D-6E8A-4147-A177-3AD203B41FA5}">
                      <a16:colId xmlns:a16="http://schemas.microsoft.com/office/drawing/2014/main" val="1556727240"/>
                    </a:ext>
                  </a:extLst>
                </a:gridCol>
                <a:gridCol w="793623">
                  <a:extLst>
                    <a:ext uri="{9D8B030D-6E8A-4147-A177-3AD203B41FA5}">
                      <a16:colId xmlns:a16="http://schemas.microsoft.com/office/drawing/2014/main" val="416476246"/>
                    </a:ext>
                  </a:extLst>
                </a:gridCol>
                <a:gridCol w="1583562">
                  <a:extLst>
                    <a:ext uri="{9D8B030D-6E8A-4147-A177-3AD203B41FA5}">
                      <a16:colId xmlns:a16="http://schemas.microsoft.com/office/drawing/2014/main" val="2534777971"/>
                    </a:ext>
                  </a:extLst>
                </a:gridCol>
              </a:tblGrid>
              <a:tr h="319222">
                <a:tc rowSpan="2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Platforms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Tput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 (Kbps)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Resolution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160404"/>
                  </a:ext>
                </a:extLst>
              </a:tr>
              <a:tr h="319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Down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179726"/>
                  </a:ext>
                </a:extLst>
              </a:tr>
              <a:tr h="3648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VRChat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31.4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1440X1584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631958"/>
                  </a:ext>
                </a:extLst>
              </a:tr>
              <a:tr h="3852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AltspaceVR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41.3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2016X2224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436518"/>
                  </a:ext>
                </a:extLst>
              </a:tr>
              <a:tr h="3648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Rec Room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41.7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1224X1346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41299"/>
                  </a:ext>
                </a:extLst>
              </a:tr>
              <a:tr h="3648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Mozilla Hubs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83.3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1216X1344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879064"/>
                  </a:ext>
                </a:extLst>
              </a:tr>
              <a:tr h="3648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Horizon Worlds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</a:rPr>
                        <a:t>752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</a:rPr>
                        <a:t>413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1440X1584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26576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A9E1912-42DC-3C40-8FDE-5D8B3FF4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-6751"/>
            <a:ext cx="8763000" cy="828947"/>
          </a:xfrm>
        </p:spPr>
        <p:txBody>
          <a:bodyPr>
            <a:normAutofit/>
          </a:bodyPr>
          <a:lstStyle/>
          <a:p>
            <a:pPr algn="ctr"/>
            <a:r>
              <a:rPr lang="en-US" sz="3600" b="0" i="0" dirty="0">
                <a:effectLst/>
                <a:latin typeface="+mn-lt"/>
              </a:rPr>
              <a:t>Throughput Analysis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D35C2-15C3-BF4A-8236-8FAA425E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82003-FE21-EF42-A8F1-A8BC579DAAE3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09C9DD-6437-A549-9DD8-5A5589FDFF88}"/>
              </a:ext>
            </a:extLst>
          </p:cNvPr>
          <p:cNvSpPr txBox="1"/>
          <p:nvPr/>
        </p:nvSpPr>
        <p:spPr>
          <a:xfrm>
            <a:off x="6246277" y="4844194"/>
            <a:ext cx="2995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users with Quest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72C748-6507-974F-A668-C3BD1C1E21DA}"/>
              </a:ext>
            </a:extLst>
          </p:cNvPr>
          <p:cNvSpPr txBox="1"/>
          <p:nvPr/>
        </p:nvSpPr>
        <p:spPr>
          <a:xfrm>
            <a:off x="475637" y="468511"/>
            <a:ext cx="449210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+mn-lt"/>
            </a:endParaRPr>
          </a:p>
          <a:p>
            <a:r>
              <a:rPr lang="en-US" sz="2400" dirty="0">
                <a:latin typeface="+mn-lt"/>
              </a:rPr>
              <a:t>Control channel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Bursty</a:t>
            </a:r>
            <a:r>
              <a:rPr lang="en-US" sz="2000" dirty="0"/>
              <a:t> data transmission</a:t>
            </a:r>
            <a:endParaRPr lang="en-US" sz="2000" b="0" i="0" dirty="0">
              <a:effectLst/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5–20 KB for uplink and 15–600 KB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for downlink</a:t>
            </a:r>
            <a:endParaRPr lang="en-US" sz="2000" b="0" i="0" dirty="0">
              <a:effectLst/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r>
              <a:rPr lang="en-US" sz="2400" dirty="0">
                <a:latin typeface="+mn-lt"/>
              </a:rPr>
              <a:t>Data channel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&lt;1Mbps for all platforms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Not depend on resolution of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displayed content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Horizon Worlds has the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highest throughput</a:t>
            </a:r>
            <a:endParaRPr lang="en-US" sz="2000" b="0" i="0" dirty="0">
              <a:effectLst/>
              <a:latin typeface="+mn-lt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2000" dirty="0">
              <a:latin typeface="+mn-lt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en-US" sz="2000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F80E3D-9DB4-7042-AC76-ED12B7AF4928}"/>
              </a:ext>
            </a:extLst>
          </p:cNvPr>
          <p:cNvSpPr/>
          <p:nvPr/>
        </p:nvSpPr>
        <p:spPr>
          <a:xfrm>
            <a:off x="6656784" y="2929505"/>
            <a:ext cx="1712446" cy="1874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E26C4B-EEE7-E74C-9D9D-62CC3FA4BF4C}"/>
              </a:ext>
            </a:extLst>
          </p:cNvPr>
          <p:cNvSpPr/>
          <p:nvPr/>
        </p:nvSpPr>
        <p:spPr>
          <a:xfrm>
            <a:off x="6656784" y="3340849"/>
            <a:ext cx="3175546" cy="7057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75B4C2-034A-1943-B5D6-2513CAB031DC}"/>
              </a:ext>
            </a:extLst>
          </p:cNvPr>
          <p:cNvSpPr/>
          <p:nvPr/>
        </p:nvSpPr>
        <p:spPr>
          <a:xfrm>
            <a:off x="530683" y="3071958"/>
            <a:ext cx="3404161" cy="114215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6714E0-1146-1244-BCF0-6A67550B12E2}"/>
              </a:ext>
            </a:extLst>
          </p:cNvPr>
          <p:cNvGrpSpPr/>
          <p:nvPr/>
        </p:nvGrpSpPr>
        <p:grpSpPr>
          <a:xfrm>
            <a:off x="4535914" y="794597"/>
            <a:ext cx="4144337" cy="1326253"/>
            <a:chOff x="5103416" y="1074441"/>
            <a:chExt cx="3750242" cy="11046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6F5E04-8657-A142-B1DA-BA63951B7F09}"/>
                </a:ext>
              </a:extLst>
            </p:cNvPr>
            <p:cNvSpPr txBox="1"/>
            <p:nvPr/>
          </p:nvSpPr>
          <p:spPr>
            <a:xfrm>
              <a:off x="5392283" y="1394636"/>
              <a:ext cx="3461375" cy="69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+mn-lt"/>
                </a:rPr>
                <a:t>Evidence of local rendering</a:t>
              </a:r>
              <a:endParaRPr lang="en-US" sz="2400" b="1" i="0" dirty="0">
                <a:solidFill>
                  <a:srgbClr val="FF0000"/>
                </a:solidFill>
                <a:effectLst/>
                <a:latin typeface="+mn-lt"/>
              </a:endParaRPr>
            </a:p>
            <a:p>
              <a:endParaRPr lang="en-US" sz="2400" b="1" dirty="0"/>
            </a:p>
          </p:txBody>
        </p:sp>
        <p:sp>
          <p:nvSpPr>
            <p:cNvPr id="17" name="Cloud 16">
              <a:extLst>
                <a:ext uri="{FF2B5EF4-FFF2-40B4-BE49-F238E27FC236}">
                  <a16:creationId xmlns:a16="http://schemas.microsoft.com/office/drawing/2014/main" id="{95201173-5738-E943-8617-25D0DF2194B0}"/>
                </a:ext>
              </a:extLst>
            </p:cNvPr>
            <p:cNvSpPr/>
            <p:nvPr/>
          </p:nvSpPr>
          <p:spPr>
            <a:xfrm>
              <a:off x="5103416" y="1074441"/>
              <a:ext cx="3648840" cy="110463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8665327-9F64-C140-9484-E0A99D7EF55E}"/>
              </a:ext>
            </a:extLst>
          </p:cNvPr>
          <p:cNvSpPr/>
          <p:nvPr/>
        </p:nvSpPr>
        <p:spPr>
          <a:xfrm>
            <a:off x="6656784" y="4453554"/>
            <a:ext cx="1712446" cy="35024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B7BEC5-C97D-9846-A2C1-BF9C0CE252F0}"/>
              </a:ext>
            </a:extLst>
          </p:cNvPr>
          <p:cNvCxnSpPr>
            <a:cxnSpLocks/>
          </p:cNvCxnSpPr>
          <p:nvPr/>
        </p:nvCxnSpPr>
        <p:spPr>
          <a:xfrm flipV="1">
            <a:off x="3934844" y="1921435"/>
            <a:ext cx="920293" cy="1122941"/>
          </a:xfrm>
          <a:prstGeom prst="line">
            <a:avLst/>
          </a:prstGeom>
          <a:ln w="635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05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21" grpId="0" animBg="1"/>
    </p:bldLst>
  </p:timing>
</p:sld>
</file>

<file path=ppt/theme/theme1.xml><?xml version="1.0" encoding="utf-8"?>
<a:theme xmlns:a="http://schemas.openxmlformats.org/drawingml/2006/main" name="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19598</TotalTime>
  <Words>1343</Words>
  <Application>Microsoft Macintosh PowerPoint</Application>
  <PresentationFormat>Custom</PresentationFormat>
  <Paragraphs>394</Paragraphs>
  <Slides>19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LinLibertineTB</vt:lpstr>
      <vt:lpstr>Microsoft YaHei</vt:lpstr>
      <vt:lpstr>Microsoft YaHei</vt:lpstr>
      <vt:lpstr>Arial</vt:lpstr>
      <vt:lpstr>Calibri</vt:lpstr>
      <vt:lpstr>Calibri Light</vt:lpstr>
      <vt:lpstr>Wingdings</vt:lpstr>
      <vt:lpstr>2</vt:lpstr>
      <vt:lpstr>1</vt:lpstr>
      <vt:lpstr>Are We Ready for Metaverse? A Measurement Study of Social Virtual Reality Platforms</vt:lpstr>
      <vt:lpstr>PowerPoint Presentation</vt:lpstr>
      <vt:lpstr>Social VR</vt:lpstr>
      <vt:lpstr>Measurement Setup</vt:lpstr>
      <vt:lpstr>Key Observations </vt:lpstr>
      <vt:lpstr>PowerPoint Presentation</vt:lpstr>
      <vt:lpstr>Network Protocols</vt:lpstr>
      <vt:lpstr>Network Infrastructure</vt:lpstr>
      <vt:lpstr>Throughput Analysis</vt:lpstr>
      <vt:lpstr>PowerPoint Presentation</vt:lpstr>
      <vt:lpstr>Scalability Analysis</vt:lpstr>
      <vt:lpstr>Viewport-adaptive Optimization</vt:lpstr>
      <vt:lpstr>PowerPoint Presentation</vt:lpstr>
      <vt:lpstr>Addressing Scalability Issues</vt:lpstr>
      <vt:lpstr>End-to-end Latency</vt:lpstr>
      <vt:lpstr>End-to-end Latency</vt:lpstr>
      <vt:lpstr>PowerPoint Presentation</vt:lpstr>
      <vt:lpstr>Other Experiments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We Ready for Metaverse? A Measurement Study of Social Virtual Reality Platforms</dc:title>
  <dc:subject/>
  <dc:creator>Qianqian</dc:creator>
  <cp:keywords/>
  <dc:description/>
  <cp:lastModifiedBy>Ruizhi Cheng</cp:lastModifiedBy>
  <cp:revision>1366</cp:revision>
  <dcterms:created xsi:type="dcterms:W3CDTF">2021-06-08T00:31:30Z</dcterms:created>
  <dcterms:modified xsi:type="dcterms:W3CDTF">2022-10-27T07:13:04Z</dcterms:modified>
  <cp:category/>
</cp:coreProperties>
</file>